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3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09-0573-439D-8BE8-6E5104D93355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ACD7-C993-408E-83F4-C6C0D3110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37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09-0573-439D-8BE8-6E5104D93355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ACD7-C993-408E-83F4-C6C0D3110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97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09-0573-439D-8BE8-6E5104D93355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ACD7-C993-408E-83F4-C6C0D3110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61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09-0573-439D-8BE8-6E5104D93355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ACD7-C993-408E-83F4-C6C0D3110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93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09-0573-439D-8BE8-6E5104D93355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ACD7-C993-408E-83F4-C6C0D3110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58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09-0573-439D-8BE8-6E5104D93355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ACD7-C993-408E-83F4-C6C0D3110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09-0573-439D-8BE8-6E5104D93355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ACD7-C993-408E-83F4-C6C0D3110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1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09-0573-439D-8BE8-6E5104D93355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ACD7-C993-408E-83F4-C6C0D3110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72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09-0573-439D-8BE8-6E5104D93355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ACD7-C993-408E-83F4-C6C0D3110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70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09-0573-439D-8BE8-6E5104D93355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ACD7-C993-408E-83F4-C6C0D3110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82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09-0573-439D-8BE8-6E5104D93355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ACD7-C993-408E-83F4-C6C0D3110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7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4E209-0573-439D-8BE8-6E5104D93355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4ACD7-C993-408E-83F4-C6C0D3110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25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29485" y="323866"/>
            <a:ext cx="11341175" cy="3473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ja-JP" b="1" dirty="0">
                <a:solidFill>
                  <a:schemeClr val="tx1"/>
                </a:solidFill>
              </a:rPr>
              <a:t>【大学生・高校生が考える「酒田・庄内観光プラン」コンテスト　応募用紙】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5412" y="960360"/>
            <a:ext cx="11341175" cy="34734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</a:rPr>
              <a:t>エントリー</a:t>
            </a:r>
            <a:r>
              <a:rPr lang="ja-JP" altLang="en-US" b="1" dirty="0">
                <a:solidFill>
                  <a:schemeClr val="bg1"/>
                </a:solidFill>
              </a:rPr>
              <a:t>シート</a:t>
            </a:r>
            <a:endParaRPr lang="ja-JP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574564"/>
              </p:ext>
            </p:extLst>
          </p:nvPr>
        </p:nvGraphicFramePr>
        <p:xfrm>
          <a:off x="425410" y="1596854"/>
          <a:ext cx="11341176" cy="426656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11134">
                  <a:extLst>
                    <a:ext uri="{9D8B030D-6E8A-4147-A177-3AD203B41FA5}">
                      <a16:colId xmlns:a16="http://schemas.microsoft.com/office/drawing/2014/main" val="2661246784"/>
                    </a:ext>
                  </a:extLst>
                </a:gridCol>
                <a:gridCol w="5561041">
                  <a:extLst>
                    <a:ext uri="{9D8B030D-6E8A-4147-A177-3AD203B41FA5}">
                      <a16:colId xmlns:a16="http://schemas.microsoft.com/office/drawing/2014/main" val="1760266170"/>
                    </a:ext>
                  </a:extLst>
                </a:gridCol>
                <a:gridCol w="1136434">
                  <a:extLst>
                    <a:ext uri="{9D8B030D-6E8A-4147-A177-3AD203B41FA5}">
                      <a16:colId xmlns:a16="http://schemas.microsoft.com/office/drawing/2014/main" val="3929400308"/>
                    </a:ext>
                  </a:extLst>
                </a:gridCol>
                <a:gridCol w="3032567">
                  <a:extLst>
                    <a:ext uri="{9D8B030D-6E8A-4147-A177-3AD203B41FA5}">
                      <a16:colId xmlns:a16="http://schemas.microsoft.com/office/drawing/2014/main" val="3262891773"/>
                    </a:ext>
                  </a:extLst>
                </a:gridCol>
              </a:tblGrid>
              <a:tr h="505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チーム名</a:t>
                      </a:r>
                      <a:endParaRPr lang="ja-JP" sz="12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05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493158"/>
                  </a:ext>
                </a:extLst>
              </a:tr>
              <a:tr h="505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学校名</a:t>
                      </a:r>
                      <a:endParaRPr lang="ja-JP" sz="12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050" kern="10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813190"/>
                  </a:ext>
                </a:extLst>
              </a:tr>
              <a:tr h="6432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フリガナ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代表者氏名</a:t>
                      </a:r>
                      <a:endParaRPr lang="ja-JP" sz="12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05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1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参加人数</a:t>
                      </a:r>
                      <a:endParaRPr lang="ja-JP" sz="1050" b="1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05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</a:t>
                      </a:r>
                      <a:r>
                        <a:rPr lang="ja-JP" sz="14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ja-JP" sz="105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383695"/>
                  </a:ext>
                </a:extLst>
              </a:tr>
              <a:tr h="9855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代表者住所</a:t>
                      </a:r>
                      <a:endParaRPr lang="ja-JP" sz="12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〒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4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4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914037"/>
                  </a:ext>
                </a:extLst>
              </a:tr>
              <a:tr h="4089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代表者</a:t>
                      </a:r>
                      <a:r>
                        <a:rPr lang="en-US" sz="12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  <a:endParaRPr lang="ja-JP" sz="12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05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0492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代表者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メールアドレス</a:t>
                      </a:r>
                      <a:endParaRPr lang="ja-JP" sz="12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05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89637"/>
                  </a:ext>
                </a:extLst>
              </a:tr>
              <a:tr h="6527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代表者以外の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メンバー氏名</a:t>
                      </a:r>
                      <a:endParaRPr lang="ja-JP" sz="12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05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ysClr val="windowText" lastClr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05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975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27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25410" y="413513"/>
            <a:ext cx="11341175" cy="34734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</a:rPr>
              <a:t>プラン企画提案内容</a:t>
            </a:r>
            <a:endParaRPr lang="ja-JP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625541"/>
              </p:ext>
            </p:extLst>
          </p:nvPr>
        </p:nvGraphicFramePr>
        <p:xfrm>
          <a:off x="425410" y="973976"/>
          <a:ext cx="11273530" cy="548061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69150">
                  <a:extLst>
                    <a:ext uri="{9D8B030D-6E8A-4147-A177-3AD203B41FA5}">
                      <a16:colId xmlns:a16="http://schemas.microsoft.com/office/drawing/2014/main" val="1849287620"/>
                    </a:ext>
                  </a:extLst>
                </a:gridCol>
                <a:gridCol w="3626794">
                  <a:extLst>
                    <a:ext uri="{9D8B030D-6E8A-4147-A177-3AD203B41FA5}">
                      <a16:colId xmlns:a16="http://schemas.microsoft.com/office/drawing/2014/main" val="2493107014"/>
                    </a:ext>
                  </a:extLst>
                </a:gridCol>
                <a:gridCol w="1101562">
                  <a:extLst>
                    <a:ext uri="{9D8B030D-6E8A-4147-A177-3AD203B41FA5}">
                      <a16:colId xmlns:a16="http://schemas.microsoft.com/office/drawing/2014/main" val="1282014892"/>
                    </a:ext>
                  </a:extLst>
                </a:gridCol>
                <a:gridCol w="4776024">
                  <a:extLst>
                    <a:ext uri="{9D8B030D-6E8A-4147-A177-3AD203B41FA5}">
                      <a16:colId xmlns:a16="http://schemas.microsoft.com/office/drawing/2014/main" val="3879755457"/>
                    </a:ext>
                  </a:extLst>
                </a:gridCol>
              </a:tblGrid>
              <a:tr h="5175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solidFill>
                            <a:sysClr val="windowText" lastClr="000000"/>
                          </a:solidFill>
                          <a:effectLst/>
                        </a:rPr>
                        <a:t>チーム名</a:t>
                      </a:r>
                      <a:endParaRPr lang="ja-JP" sz="1100" kern="10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solidFill>
                            <a:sysClr val="windowText" lastClr="000000"/>
                          </a:solidFill>
                          <a:effectLst/>
                        </a:rPr>
                        <a:t>プラン名</a:t>
                      </a:r>
                      <a:endParaRPr lang="ja-JP" sz="1100" kern="10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162625"/>
                  </a:ext>
                </a:extLst>
              </a:tr>
              <a:tr h="4963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プランの概要・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ポイント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（箇条書きで</a:t>
                      </a:r>
                      <a:r>
                        <a:rPr lang="ja-JP" sz="11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、</a:t>
                      </a:r>
                      <a:endParaRPr lang="en-US" altLang="ja-JP" sz="1100" kern="10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　</a:t>
                      </a:r>
                      <a:r>
                        <a:rPr lang="ja-JP" sz="11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わかりやすく</a:t>
                      </a:r>
                      <a:r>
                        <a:rPr lang="ja-JP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記載）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22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88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25410" y="413513"/>
            <a:ext cx="11341175" cy="3473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プランの詳細</a:t>
            </a:r>
            <a:endParaRPr lang="ja-JP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268357"/>
              </p:ext>
            </p:extLst>
          </p:nvPr>
        </p:nvGraphicFramePr>
        <p:xfrm>
          <a:off x="425410" y="1070796"/>
          <a:ext cx="11273530" cy="37401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69150">
                  <a:extLst>
                    <a:ext uri="{9D8B030D-6E8A-4147-A177-3AD203B41FA5}">
                      <a16:colId xmlns:a16="http://schemas.microsoft.com/office/drawing/2014/main" val="1849287620"/>
                    </a:ext>
                  </a:extLst>
                </a:gridCol>
                <a:gridCol w="3626794">
                  <a:extLst>
                    <a:ext uri="{9D8B030D-6E8A-4147-A177-3AD203B41FA5}">
                      <a16:colId xmlns:a16="http://schemas.microsoft.com/office/drawing/2014/main" val="2493107014"/>
                    </a:ext>
                  </a:extLst>
                </a:gridCol>
                <a:gridCol w="1101562">
                  <a:extLst>
                    <a:ext uri="{9D8B030D-6E8A-4147-A177-3AD203B41FA5}">
                      <a16:colId xmlns:a16="http://schemas.microsoft.com/office/drawing/2014/main" val="1282014892"/>
                    </a:ext>
                  </a:extLst>
                </a:gridCol>
                <a:gridCol w="4776024">
                  <a:extLst>
                    <a:ext uri="{9D8B030D-6E8A-4147-A177-3AD203B41FA5}">
                      <a16:colId xmlns:a16="http://schemas.microsoft.com/office/drawing/2014/main" val="3879755457"/>
                    </a:ext>
                  </a:extLst>
                </a:gridCol>
              </a:tblGrid>
              <a:tr h="37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solidFill>
                            <a:sysClr val="windowText" lastClr="000000"/>
                          </a:solidFill>
                          <a:effectLst/>
                        </a:rPr>
                        <a:t>チーム名</a:t>
                      </a:r>
                      <a:endParaRPr lang="ja-JP" sz="1100" kern="10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solidFill>
                            <a:sysClr val="windowText" lastClr="000000"/>
                          </a:solidFill>
                          <a:effectLst/>
                        </a:rPr>
                        <a:t>プラン名</a:t>
                      </a:r>
                      <a:endParaRPr lang="ja-JP" sz="1100" kern="10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162625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0090674" y="744495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ページ</a:t>
            </a:r>
            <a:r>
              <a:rPr kumimoji="1" lang="en-US" altLang="ja-JP" dirty="0" smtClean="0"/>
              <a:t>No.</a:t>
            </a:r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25410" y="1549101"/>
            <a:ext cx="11273530" cy="50668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8639" y="1678193"/>
            <a:ext cx="1098355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●酒田・庄内の現状　（コンセプトの基となった要因、背景などを記載</a:t>
            </a:r>
            <a:r>
              <a:rPr lang="ja-JP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0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53623"/>
              </p:ext>
            </p:extLst>
          </p:nvPr>
        </p:nvGraphicFramePr>
        <p:xfrm>
          <a:off x="425410" y="852305"/>
          <a:ext cx="11273530" cy="37401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69150">
                  <a:extLst>
                    <a:ext uri="{9D8B030D-6E8A-4147-A177-3AD203B41FA5}">
                      <a16:colId xmlns:a16="http://schemas.microsoft.com/office/drawing/2014/main" val="1849287620"/>
                    </a:ext>
                  </a:extLst>
                </a:gridCol>
                <a:gridCol w="3626794">
                  <a:extLst>
                    <a:ext uri="{9D8B030D-6E8A-4147-A177-3AD203B41FA5}">
                      <a16:colId xmlns:a16="http://schemas.microsoft.com/office/drawing/2014/main" val="2493107014"/>
                    </a:ext>
                  </a:extLst>
                </a:gridCol>
                <a:gridCol w="1101562">
                  <a:extLst>
                    <a:ext uri="{9D8B030D-6E8A-4147-A177-3AD203B41FA5}">
                      <a16:colId xmlns:a16="http://schemas.microsoft.com/office/drawing/2014/main" val="1282014892"/>
                    </a:ext>
                  </a:extLst>
                </a:gridCol>
                <a:gridCol w="4776024">
                  <a:extLst>
                    <a:ext uri="{9D8B030D-6E8A-4147-A177-3AD203B41FA5}">
                      <a16:colId xmlns:a16="http://schemas.microsoft.com/office/drawing/2014/main" val="3879755457"/>
                    </a:ext>
                  </a:extLst>
                </a:gridCol>
              </a:tblGrid>
              <a:tr h="37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solidFill>
                            <a:sysClr val="windowText" lastClr="000000"/>
                          </a:solidFill>
                          <a:effectLst/>
                        </a:rPr>
                        <a:t>チーム名</a:t>
                      </a:r>
                      <a:endParaRPr lang="ja-JP" sz="1100" kern="10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solidFill>
                            <a:sysClr val="windowText" lastClr="000000"/>
                          </a:solidFill>
                          <a:effectLst/>
                        </a:rPr>
                        <a:t>プラン名</a:t>
                      </a:r>
                      <a:endParaRPr lang="ja-JP" sz="1100" kern="10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162625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0252039" y="464653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ページ</a:t>
            </a:r>
            <a:r>
              <a:rPr kumimoji="1" lang="en-US" altLang="ja-JP" dirty="0" smtClean="0"/>
              <a:t>No.</a:t>
            </a:r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25410" y="1333949"/>
            <a:ext cx="11273530" cy="5282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0153" y="1452282"/>
            <a:ext cx="1091901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●プランのターゲット（誘客の対象、客層など）</a:t>
            </a:r>
          </a:p>
          <a:p>
            <a:endParaRPr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●プランの具体的な内容（旅程及び内容など。地図や写真など貼り付けも可）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570153" y="178903"/>
            <a:ext cx="233553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※ページは適宜増やして結構です。</a:t>
            </a:r>
          </a:p>
        </p:txBody>
      </p:sp>
    </p:spTree>
    <p:extLst>
      <p:ext uri="{BB962C8B-B14F-4D97-AF65-F5344CB8AC3E}">
        <p14:creationId xmlns:p14="http://schemas.microsoft.com/office/powerpoint/2010/main" val="82501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53623"/>
              </p:ext>
            </p:extLst>
          </p:nvPr>
        </p:nvGraphicFramePr>
        <p:xfrm>
          <a:off x="425410" y="852305"/>
          <a:ext cx="11273530" cy="37401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69150">
                  <a:extLst>
                    <a:ext uri="{9D8B030D-6E8A-4147-A177-3AD203B41FA5}">
                      <a16:colId xmlns:a16="http://schemas.microsoft.com/office/drawing/2014/main" val="1849287620"/>
                    </a:ext>
                  </a:extLst>
                </a:gridCol>
                <a:gridCol w="3626794">
                  <a:extLst>
                    <a:ext uri="{9D8B030D-6E8A-4147-A177-3AD203B41FA5}">
                      <a16:colId xmlns:a16="http://schemas.microsoft.com/office/drawing/2014/main" val="2493107014"/>
                    </a:ext>
                  </a:extLst>
                </a:gridCol>
                <a:gridCol w="1101562">
                  <a:extLst>
                    <a:ext uri="{9D8B030D-6E8A-4147-A177-3AD203B41FA5}">
                      <a16:colId xmlns:a16="http://schemas.microsoft.com/office/drawing/2014/main" val="1282014892"/>
                    </a:ext>
                  </a:extLst>
                </a:gridCol>
                <a:gridCol w="4776024">
                  <a:extLst>
                    <a:ext uri="{9D8B030D-6E8A-4147-A177-3AD203B41FA5}">
                      <a16:colId xmlns:a16="http://schemas.microsoft.com/office/drawing/2014/main" val="3879755457"/>
                    </a:ext>
                  </a:extLst>
                </a:gridCol>
              </a:tblGrid>
              <a:tr h="374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solidFill>
                            <a:sysClr val="windowText" lastClr="000000"/>
                          </a:solidFill>
                          <a:effectLst/>
                        </a:rPr>
                        <a:t>チーム名</a:t>
                      </a:r>
                      <a:endParaRPr lang="ja-JP" sz="1100" kern="10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solidFill>
                            <a:sysClr val="windowText" lastClr="000000"/>
                          </a:solidFill>
                          <a:effectLst/>
                        </a:rPr>
                        <a:t>プラン名</a:t>
                      </a:r>
                      <a:endParaRPr lang="ja-JP" sz="1100" kern="10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ja-JP" sz="1100" kern="100" dirty="0">
                        <a:solidFill>
                          <a:sysClr val="windowText" lastClr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7550" marR="675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162625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0252039" y="464653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ページ</a:t>
            </a:r>
            <a:r>
              <a:rPr kumimoji="1" lang="en-US" altLang="ja-JP" dirty="0" smtClean="0"/>
              <a:t>No.</a:t>
            </a:r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25410" y="1333949"/>
            <a:ext cx="11273530" cy="5282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0153" y="1452282"/>
            <a:ext cx="1091901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●旅行代金の概算（料金設定）</a:t>
            </a:r>
          </a:p>
          <a:p>
            <a:endParaRPr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●その他（自由に）</a:t>
            </a: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2"/>
          <p:cNvSpPr txBox="1">
            <a:spLocks noChangeArrowheads="1"/>
          </p:cNvSpPr>
          <p:nvPr/>
        </p:nvSpPr>
        <p:spPr bwMode="auto">
          <a:xfrm>
            <a:off x="570153" y="178903"/>
            <a:ext cx="233553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※ページは適宜増やして結構です。</a:t>
            </a:r>
          </a:p>
        </p:txBody>
      </p:sp>
    </p:spTree>
    <p:extLst>
      <p:ext uri="{BB962C8B-B14F-4D97-AF65-F5344CB8AC3E}">
        <p14:creationId xmlns:p14="http://schemas.microsoft.com/office/powerpoint/2010/main" val="356291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219</Words>
  <Application>Microsoft Office PowerPoint</Application>
  <PresentationFormat>ワイド画面</PresentationFormat>
  <Paragraphs>136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池田 郁雄</dc:creator>
  <cp:lastModifiedBy>池田 郁雄</cp:lastModifiedBy>
  <cp:revision>3</cp:revision>
  <dcterms:created xsi:type="dcterms:W3CDTF">2020-12-18T05:51:28Z</dcterms:created>
  <dcterms:modified xsi:type="dcterms:W3CDTF">2020-12-18T06:07:46Z</dcterms:modified>
</cp:coreProperties>
</file>