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6" r:id="rId2"/>
    <p:sldId id="257" r:id="rId3"/>
    <p:sldId id="266" r:id="rId4"/>
    <p:sldId id="259" r:id="rId5"/>
    <p:sldId id="265" r:id="rId6"/>
    <p:sldId id="258" r:id="rId7"/>
    <p:sldId id="264" r:id="rId8"/>
    <p:sldId id="260" r:id="rId9"/>
    <p:sldId id="261" r:id="rId10"/>
    <p:sldId id="262" r:id="rId11"/>
    <p:sldId id="263" r:id="rId1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DDB7B"/>
    <a:srgbClr val="F67688"/>
    <a:srgbClr val="6D6DFF"/>
    <a:srgbClr val="3333FF"/>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5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76683F-8589-47A8-8CFA-434320DD8BE1}" type="datetimeFigureOut">
              <a:rPr kumimoji="1" lang="ja-JP" altLang="en-US" smtClean="0"/>
              <a:t>2024/3/8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5722AD-ACB1-4C65-83A5-00443779F089}" type="slidenum">
              <a:rPr kumimoji="1" lang="ja-JP" altLang="en-US" smtClean="0"/>
              <a:t>‹#›</a:t>
            </a:fld>
            <a:endParaRPr kumimoji="1" lang="ja-JP" altLang="en-US"/>
          </a:p>
        </p:txBody>
      </p:sp>
    </p:spTree>
    <p:extLst>
      <p:ext uri="{BB962C8B-B14F-4D97-AF65-F5344CB8AC3E}">
        <p14:creationId xmlns:p14="http://schemas.microsoft.com/office/powerpoint/2010/main" val="2996554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FCA753E-4678-404B-9058-F21770DF39A6}" type="datetime1">
              <a:rPr kumimoji="1" lang="ja-JP" altLang="en-US" smtClean="0"/>
              <a:t>2024/3/8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F0AF30-3F15-4839-9E98-07A8D3C4B492}" type="slidenum">
              <a:rPr kumimoji="1" lang="ja-JP" altLang="en-US" smtClean="0"/>
              <a:t>‹#›</a:t>
            </a:fld>
            <a:endParaRPr kumimoji="1" lang="ja-JP" altLang="en-US"/>
          </a:p>
        </p:txBody>
      </p:sp>
    </p:spTree>
    <p:extLst>
      <p:ext uri="{BB962C8B-B14F-4D97-AF65-F5344CB8AC3E}">
        <p14:creationId xmlns:p14="http://schemas.microsoft.com/office/powerpoint/2010/main" val="2346964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79823FD-846E-4C44-92BC-E3F234777728}" type="datetime1">
              <a:rPr kumimoji="1" lang="ja-JP" altLang="en-US" smtClean="0"/>
              <a:t>2024/3/8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F0AF30-3F15-4839-9E98-07A8D3C4B492}" type="slidenum">
              <a:rPr kumimoji="1" lang="ja-JP" altLang="en-US" smtClean="0"/>
              <a:t>‹#›</a:t>
            </a:fld>
            <a:endParaRPr kumimoji="1" lang="ja-JP" altLang="en-US"/>
          </a:p>
        </p:txBody>
      </p:sp>
    </p:spTree>
    <p:extLst>
      <p:ext uri="{BB962C8B-B14F-4D97-AF65-F5344CB8AC3E}">
        <p14:creationId xmlns:p14="http://schemas.microsoft.com/office/powerpoint/2010/main" val="3106372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5CE60CE-0185-45E3-BBEA-40E32B9E026F}" type="datetime1">
              <a:rPr kumimoji="1" lang="ja-JP" altLang="en-US" smtClean="0"/>
              <a:t>2024/3/8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F0AF30-3F15-4839-9E98-07A8D3C4B492}" type="slidenum">
              <a:rPr kumimoji="1" lang="ja-JP" altLang="en-US" smtClean="0"/>
              <a:t>‹#›</a:t>
            </a:fld>
            <a:endParaRPr kumimoji="1" lang="ja-JP" altLang="en-US"/>
          </a:p>
        </p:txBody>
      </p:sp>
    </p:spTree>
    <p:extLst>
      <p:ext uri="{BB962C8B-B14F-4D97-AF65-F5344CB8AC3E}">
        <p14:creationId xmlns:p14="http://schemas.microsoft.com/office/powerpoint/2010/main" val="2676381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DAF7968-3285-432A-BBBE-C2D96C2600C1}" type="datetime1">
              <a:rPr kumimoji="1" lang="ja-JP" altLang="en-US" smtClean="0"/>
              <a:t>2024/3/8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9448800" y="0"/>
            <a:ext cx="2743200" cy="365125"/>
          </a:xfrm>
        </p:spPr>
        <p:txBody>
          <a:bodyPr/>
          <a:lstStyle/>
          <a:p>
            <a:fld id="{A9F0AF30-3F15-4839-9E98-07A8D3C4B492}" type="slidenum">
              <a:rPr kumimoji="1" lang="ja-JP" altLang="en-US" smtClean="0"/>
              <a:t>‹#›</a:t>
            </a:fld>
            <a:endParaRPr kumimoji="1" lang="ja-JP" altLang="en-US"/>
          </a:p>
        </p:txBody>
      </p:sp>
    </p:spTree>
    <p:extLst>
      <p:ext uri="{BB962C8B-B14F-4D97-AF65-F5344CB8AC3E}">
        <p14:creationId xmlns:p14="http://schemas.microsoft.com/office/powerpoint/2010/main" val="1360582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57EA0BA-B663-4537-9E29-77CFB9DA03E6}" type="datetime1">
              <a:rPr kumimoji="1" lang="ja-JP" altLang="en-US" smtClean="0"/>
              <a:t>2024/3/8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F0AF30-3F15-4839-9E98-07A8D3C4B492}" type="slidenum">
              <a:rPr kumimoji="1" lang="ja-JP" altLang="en-US" smtClean="0"/>
              <a:t>‹#›</a:t>
            </a:fld>
            <a:endParaRPr kumimoji="1" lang="ja-JP" altLang="en-US"/>
          </a:p>
        </p:txBody>
      </p:sp>
    </p:spTree>
    <p:extLst>
      <p:ext uri="{BB962C8B-B14F-4D97-AF65-F5344CB8AC3E}">
        <p14:creationId xmlns:p14="http://schemas.microsoft.com/office/powerpoint/2010/main" val="3971533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80CDBF8-30EA-40C7-9F26-4A864DDC72B8}" type="datetime1">
              <a:rPr kumimoji="1" lang="ja-JP" altLang="en-US" smtClean="0"/>
              <a:t>2024/3/8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F0AF30-3F15-4839-9E98-07A8D3C4B492}" type="slidenum">
              <a:rPr kumimoji="1" lang="ja-JP" altLang="en-US" smtClean="0"/>
              <a:t>‹#›</a:t>
            </a:fld>
            <a:endParaRPr kumimoji="1" lang="ja-JP" altLang="en-US"/>
          </a:p>
        </p:txBody>
      </p:sp>
    </p:spTree>
    <p:extLst>
      <p:ext uri="{BB962C8B-B14F-4D97-AF65-F5344CB8AC3E}">
        <p14:creationId xmlns:p14="http://schemas.microsoft.com/office/powerpoint/2010/main" val="83185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ADDEFD5-91A2-41FE-AE08-8FDB39E00221}" type="datetime1">
              <a:rPr kumimoji="1" lang="ja-JP" altLang="en-US" smtClean="0"/>
              <a:t>2024/3/8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9F0AF30-3F15-4839-9E98-07A8D3C4B492}" type="slidenum">
              <a:rPr kumimoji="1" lang="ja-JP" altLang="en-US" smtClean="0"/>
              <a:t>‹#›</a:t>
            </a:fld>
            <a:endParaRPr kumimoji="1" lang="ja-JP" altLang="en-US"/>
          </a:p>
        </p:txBody>
      </p:sp>
    </p:spTree>
    <p:extLst>
      <p:ext uri="{BB962C8B-B14F-4D97-AF65-F5344CB8AC3E}">
        <p14:creationId xmlns:p14="http://schemas.microsoft.com/office/powerpoint/2010/main" val="27878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19C6D83-C44F-411D-87AB-0A7F7AC82B6D}" type="datetime1">
              <a:rPr kumimoji="1" lang="ja-JP" altLang="en-US" smtClean="0"/>
              <a:t>2024/3/8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9F0AF30-3F15-4839-9E98-07A8D3C4B492}" type="slidenum">
              <a:rPr kumimoji="1" lang="ja-JP" altLang="en-US" smtClean="0"/>
              <a:t>‹#›</a:t>
            </a:fld>
            <a:endParaRPr kumimoji="1" lang="ja-JP" altLang="en-US"/>
          </a:p>
        </p:txBody>
      </p:sp>
    </p:spTree>
    <p:extLst>
      <p:ext uri="{BB962C8B-B14F-4D97-AF65-F5344CB8AC3E}">
        <p14:creationId xmlns:p14="http://schemas.microsoft.com/office/powerpoint/2010/main" val="2650680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05B66C7-49DE-4A83-BBEB-48B4E4A6F157}" type="datetime1">
              <a:rPr kumimoji="1" lang="ja-JP" altLang="en-US" smtClean="0"/>
              <a:t>2024/3/8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9F0AF30-3F15-4839-9E98-07A8D3C4B492}" type="slidenum">
              <a:rPr kumimoji="1" lang="ja-JP" altLang="en-US" smtClean="0"/>
              <a:t>‹#›</a:t>
            </a:fld>
            <a:endParaRPr kumimoji="1" lang="ja-JP" altLang="en-US"/>
          </a:p>
        </p:txBody>
      </p:sp>
    </p:spTree>
    <p:extLst>
      <p:ext uri="{BB962C8B-B14F-4D97-AF65-F5344CB8AC3E}">
        <p14:creationId xmlns:p14="http://schemas.microsoft.com/office/powerpoint/2010/main" val="3630711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31304BA-FF83-462A-A885-8E067457CAEC}" type="datetime1">
              <a:rPr kumimoji="1" lang="ja-JP" altLang="en-US" smtClean="0"/>
              <a:t>2024/3/8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F0AF30-3F15-4839-9E98-07A8D3C4B492}" type="slidenum">
              <a:rPr kumimoji="1" lang="ja-JP" altLang="en-US" smtClean="0"/>
              <a:t>‹#›</a:t>
            </a:fld>
            <a:endParaRPr kumimoji="1" lang="ja-JP" altLang="en-US"/>
          </a:p>
        </p:txBody>
      </p:sp>
    </p:spTree>
    <p:extLst>
      <p:ext uri="{BB962C8B-B14F-4D97-AF65-F5344CB8AC3E}">
        <p14:creationId xmlns:p14="http://schemas.microsoft.com/office/powerpoint/2010/main" val="1875879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92DA6D9-BB34-4751-A770-71CADC4E829C}" type="datetime1">
              <a:rPr kumimoji="1" lang="ja-JP" altLang="en-US" smtClean="0"/>
              <a:t>2024/3/8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F0AF30-3F15-4839-9E98-07A8D3C4B492}" type="slidenum">
              <a:rPr kumimoji="1" lang="ja-JP" altLang="en-US" smtClean="0"/>
              <a:t>‹#›</a:t>
            </a:fld>
            <a:endParaRPr kumimoji="1" lang="ja-JP" altLang="en-US"/>
          </a:p>
        </p:txBody>
      </p:sp>
    </p:spTree>
    <p:extLst>
      <p:ext uri="{BB962C8B-B14F-4D97-AF65-F5344CB8AC3E}">
        <p14:creationId xmlns:p14="http://schemas.microsoft.com/office/powerpoint/2010/main" val="3106768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98FF17-0E80-46A8-8E01-4FFCE17FD0F1}" type="datetime1">
              <a:rPr kumimoji="1" lang="ja-JP" altLang="en-US" smtClean="0"/>
              <a:t>2024/3/8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F0AF30-3F15-4839-9E98-07A8D3C4B492}" type="slidenum">
              <a:rPr kumimoji="1" lang="ja-JP" altLang="en-US" smtClean="0"/>
              <a:t>‹#›</a:t>
            </a:fld>
            <a:endParaRPr kumimoji="1" lang="ja-JP" altLang="en-US"/>
          </a:p>
        </p:txBody>
      </p:sp>
    </p:spTree>
    <p:extLst>
      <p:ext uri="{BB962C8B-B14F-4D97-AF65-F5344CB8AC3E}">
        <p14:creationId xmlns:p14="http://schemas.microsoft.com/office/powerpoint/2010/main" val="35454383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722160"/>
            <a:ext cx="12192000" cy="707886"/>
          </a:xfrm>
          <a:prstGeom prst="rect">
            <a:avLst/>
          </a:prstGeom>
          <a:noFill/>
        </p:spPr>
        <p:txBody>
          <a:bodyPr wrap="square" rtlCol="0">
            <a:spAutoFit/>
          </a:bodyPr>
          <a:lstStyle/>
          <a:p>
            <a:pPr algn="ctr"/>
            <a:r>
              <a:rPr kumimoji="1" lang="ja-JP" altLang="en-US" sz="4000" dirty="0" smtClean="0">
                <a:latin typeface="メイリオ" panose="020B0604030504040204" pitchFamily="50" charset="-128"/>
                <a:ea typeface="メイリオ" panose="020B0604030504040204" pitchFamily="50" charset="-128"/>
              </a:rPr>
              <a:t>企画提案書概要</a:t>
            </a:r>
            <a:endParaRPr kumimoji="1" lang="ja-JP" altLang="en-US" sz="4000" dirty="0">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0" y="4335426"/>
            <a:ext cx="12192000" cy="769441"/>
          </a:xfrm>
          <a:prstGeom prst="rect">
            <a:avLst/>
          </a:prstGeom>
          <a:noFill/>
        </p:spPr>
        <p:txBody>
          <a:bodyPr wrap="square" rtlCol="0">
            <a:spAutoFit/>
          </a:bodyPr>
          <a:lstStyle/>
          <a:p>
            <a:pPr algn="ctr"/>
            <a:r>
              <a:rPr lang="ja-JP" altLang="en-US" sz="4400" dirty="0" smtClean="0">
                <a:latin typeface="メイリオ" panose="020B0604030504040204" pitchFamily="50" charset="-128"/>
                <a:ea typeface="メイリオ" panose="020B0604030504040204" pitchFamily="50" charset="-128"/>
              </a:rPr>
              <a:t>（提案事業者名）</a:t>
            </a:r>
            <a:endParaRPr kumimoji="1" lang="ja-JP" altLang="en-US" sz="4400"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11319165" y="87432"/>
            <a:ext cx="872835" cy="307777"/>
          </a:xfrm>
          <a:prstGeom prst="rect">
            <a:avLst/>
          </a:prstGeom>
          <a:noFill/>
        </p:spPr>
        <p:txBody>
          <a:bodyPr wrap="square" rtlCol="0">
            <a:spAutoFit/>
          </a:bodyPr>
          <a:lstStyle/>
          <a:p>
            <a:pPr algn="ctr"/>
            <a:r>
              <a:rPr kumimoji="1" lang="ja-JP" altLang="en-US" sz="1400" dirty="0" smtClean="0">
                <a:latin typeface="メイリオ" panose="020B0604030504040204" pitchFamily="50" charset="-128"/>
                <a:ea typeface="メイリオ" panose="020B0604030504040204" pitchFamily="50" charset="-128"/>
              </a:rPr>
              <a:t>様式</a:t>
            </a:r>
            <a:r>
              <a:rPr kumimoji="1" lang="en-US" altLang="ja-JP" sz="1400" dirty="0" smtClean="0">
                <a:latin typeface="メイリオ" panose="020B0604030504040204" pitchFamily="50" charset="-128"/>
                <a:ea typeface="メイリオ" panose="020B0604030504040204" pitchFamily="50" charset="-128"/>
              </a:rPr>
              <a:t>5-2</a:t>
            </a:r>
            <a:endParaRPr kumimoji="1" lang="ja-JP" altLang="en-US" sz="1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5549123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804482" y="2785"/>
            <a:ext cx="1226916" cy="307777"/>
          </a:xfrm>
          <a:prstGeom prst="rect">
            <a:avLst/>
          </a:prstGeom>
          <a:solidFill>
            <a:srgbClr val="ADDB7B"/>
          </a:solidFill>
          <a:ln>
            <a:solidFill>
              <a:schemeClr val="tx1"/>
            </a:solidFill>
          </a:ln>
        </p:spPr>
        <p:txBody>
          <a:bodyPr wrap="square" rtlCol="0">
            <a:spAutoFit/>
          </a:bodyPr>
          <a:lstStyle/>
          <a:p>
            <a:pPr algn="ctr"/>
            <a:r>
              <a:rPr lang="ja-JP" altLang="en-US" sz="1400" b="1" dirty="0" smtClean="0"/>
              <a:t>小項目名</a:t>
            </a:r>
            <a:endParaRPr kumimoji="1" lang="ja-JP" altLang="en-US" sz="1400" b="1" dirty="0"/>
          </a:p>
        </p:txBody>
      </p:sp>
      <p:sp>
        <p:nvSpPr>
          <p:cNvPr id="5" name="テキスト ボックス 4"/>
          <p:cNvSpPr txBox="1"/>
          <p:nvPr/>
        </p:nvSpPr>
        <p:spPr>
          <a:xfrm>
            <a:off x="6031398" y="0"/>
            <a:ext cx="6160602" cy="307777"/>
          </a:xfrm>
          <a:prstGeom prst="rect">
            <a:avLst/>
          </a:prstGeom>
          <a:noFill/>
          <a:ln>
            <a:solidFill>
              <a:schemeClr val="tx1"/>
            </a:solidFill>
          </a:ln>
        </p:spPr>
        <p:txBody>
          <a:bodyPr wrap="square" rtlCol="0">
            <a:spAutoFit/>
          </a:bodyPr>
          <a:lstStyle/>
          <a:p>
            <a:endParaRPr lang="ja-JP" altLang="en-US" sz="1400" dirty="0">
              <a:latin typeface="メイリオ" panose="020B0604030504040204" pitchFamily="50" charset="-128"/>
              <a:ea typeface="メイリオ" panose="020B0604030504040204" pitchFamily="50" charset="-128"/>
            </a:endParaRPr>
          </a:p>
        </p:txBody>
      </p:sp>
      <p:sp>
        <p:nvSpPr>
          <p:cNvPr id="61" name="テキスト ボックス 60"/>
          <p:cNvSpPr txBox="1"/>
          <p:nvPr/>
        </p:nvSpPr>
        <p:spPr>
          <a:xfrm>
            <a:off x="0" y="1639"/>
            <a:ext cx="1226916" cy="307777"/>
          </a:xfrm>
          <a:prstGeom prst="rect">
            <a:avLst/>
          </a:prstGeom>
          <a:solidFill>
            <a:srgbClr val="ADDB7B"/>
          </a:solidFill>
          <a:ln>
            <a:solidFill>
              <a:schemeClr val="tx1"/>
            </a:solidFill>
          </a:ln>
        </p:spPr>
        <p:txBody>
          <a:bodyPr wrap="square" rtlCol="0">
            <a:spAutoFit/>
          </a:bodyPr>
          <a:lstStyle/>
          <a:p>
            <a:pPr algn="ctr"/>
            <a:r>
              <a:rPr lang="ja-JP" altLang="en-US" sz="1400" b="1" dirty="0" smtClean="0"/>
              <a:t>大項目名</a:t>
            </a:r>
            <a:endParaRPr kumimoji="1" lang="ja-JP" altLang="en-US" sz="1400" b="1" dirty="0"/>
          </a:p>
        </p:txBody>
      </p:sp>
      <p:sp>
        <p:nvSpPr>
          <p:cNvPr id="62" name="テキスト ボックス 61"/>
          <p:cNvSpPr txBox="1"/>
          <p:nvPr/>
        </p:nvSpPr>
        <p:spPr>
          <a:xfrm>
            <a:off x="1226916" y="-1154"/>
            <a:ext cx="3577566" cy="307777"/>
          </a:xfrm>
          <a:prstGeom prst="rect">
            <a:avLst/>
          </a:prstGeom>
          <a:noFill/>
          <a:ln>
            <a:solidFill>
              <a:schemeClr val="tx1"/>
            </a:solidFill>
          </a:ln>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継続的</a:t>
            </a:r>
            <a:r>
              <a:rPr lang="ja-JP" altLang="en-US" sz="1400" dirty="0" smtClean="0">
                <a:latin typeface="メイリオ" panose="020B0604030504040204" pitchFamily="50" charset="-128"/>
                <a:ea typeface="メイリオ" panose="020B0604030504040204" pitchFamily="50" charset="-128"/>
              </a:rPr>
              <a:t>な改善</a:t>
            </a:r>
            <a:endParaRPr lang="ja-JP" altLang="en-US" sz="1400" dirty="0">
              <a:latin typeface="メイリオ" panose="020B0604030504040204" pitchFamily="50" charset="-128"/>
              <a:ea typeface="メイリオ" panose="020B0604030504040204" pitchFamily="50" charset="-128"/>
            </a:endParaRPr>
          </a:p>
        </p:txBody>
      </p:sp>
      <p:sp>
        <p:nvSpPr>
          <p:cNvPr id="16" name="正方形/長方形 15"/>
          <p:cNvSpPr/>
          <p:nvPr/>
        </p:nvSpPr>
        <p:spPr>
          <a:xfrm>
            <a:off x="1226916" y="2134109"/>
            <a:ext cx="10965084" cy="387315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400" dirty="0" smtClean="0">
              <a:solidFill>
                <a:schemeClr val="tx1"/>
              </a:solidFill>
              <a:latin typeface="メイリオ" panose="020B0604030504040204" pitchFamily="50" charset="-128"/>
              <a:ea typeface="メイリオ" panose="020B0604030504040204" pitchFamily="50" charset="-128"/>
            </a:endParaRPr>
          </a:p>
        </p:txBody>
      </p:sp>
      <p:sp>
        <p:nvSpPr>
          <p:cNvPr id="17" name="正方形/長方形 16"/>
          <p:cNvSpPr/>
          <p:nvPr/>
        </p:nvSpPr>
        <p:spPr>
          <a:xfrm>
            <a:off x="1226916" y="6007261"/>
            <a:ext cx="10965084" cy="8507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18" name="正方形/長方形 17"/>
          <p:cNvSpPr/>
          <p:nvPr/>
        </p:nvSpPr>
        <p:spPr>
          <a:xfrm>
            <a:off x="0" y="2134109"/>
            <a:ext cx="1226916" cy="3873151"/>
          </a:xfrm>
          <a:prstGeom prst="rect">
            <a:avLst/>
          </a:prstGeom>
          <a:solidFill>
            <a:srgbClr val="ADDB7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メイリオ" panose="020B0604030504040204" pitchFamily="50" charset="-128"/>
                <a:ea typeface="メイリオ" panose="020B0604030504040204" pitchFamily="50" charset="-128"/>
              </a:rPr>
              <a:t>検討</a:t>
            </a:r>
            <a:r>
              <a:rPr kumimoji="1" lang="ja-JP" altLang="en-US" sz="1400" b="1" dirty="0" smtClean="0">
                <a:solidFill>
                  <a:schemeClr val="tx1"/>
                </a:solidFill>
                <a:latin typeface="メイリオ" panose="020B0604030504040204" pitchFamily="50" charset="-128"/>
                <a:ea typeface="メイリオ" panose="020B0604030504040204" pitchFamily="50" charset="-128"/>
              </a:rPr>
              <a:t>方法</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sp>
        <p:nvSpPr>
          <p:cNvPr id="19" name="正方形/長方形 18"/>
          <p:cNvSpPr/>
          <p:nvPr/>
        </p:nvSpPr>
        <p:spPr>
          <a:xfrm>
            <a:off x="0" y="6007260"/>
            <a:ext cx="1226916" cy="850740"/>
          </a:xfrm>
          <a:prstGeom prst="rect">
            <a:avLst/>
          </a:prstGeom>
          <a:solidFill>
            <a:srgbClr val="ADDB7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成果物</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sp>
        <p:nvSpPr>
          <p:cNvPr id="12" name="正方形/長方形 11"/>
          <p:cNvSpPr/>
          <p:nvPr/>
        </p:nvSpPr>
        <p:spPr>
          <a:xfrm>
            <a:off x="1226916" y="306621"/>
            <a:ext cx="10965084" cy="183027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400" dirty="0" smtClean="0">
              <a:solidFill>
                <a:schemeClr val="tx1"/>
              </a:solidFill>
              <a:latin typeface="メイリオ" panose="020B0604030504040204" pitchFamily="50" charset="-128"/>
              <a:ea typeface="メイリオ" panose="020B0604030504040204" pitchFamily="50" charset="-128"/>
            </a:endParaRPr>
          </a:p>
        </p:txBody>
      </p:sp>
      <p:sp>
        <p:nvSpPr>
          <p:cNvPr id="13" name="正方形/長方形 12"/>
          <p:cNvSpPr/>
          <p:nvPr/>
        </p:nvSpPr>
        <p:spPr>
          <a:xfrm>
            <a:off x="0" y="312209"/>
            <a:ext cx="1226916" cy="1817961"/>
          </a:xfrm>
          <a:prstGeom prst="rect">
            <a:avLst/>
          </a:prstGeom>
          <a:solidFill>
            <a:srgbClr val="ADDB7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改善方針</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1355888" y="1350505"/>
            <a:ext cx="10707139" cy="4616648"/>
          </a:xfrm>
          <a:prstGeom prst="rect">
            <a:avLst/>
          </a:prstGeom>
          <a:solidFill>
            <a:schemeClr val="bg1">
              <a:lumMod val="85000"/>
            </a:schemeClr>
          </a:solidFill>
          <a:ln>
            <a:solidFill>
              <a:schemeClr val="tx1"/>
            </a:solidFill>
          </a:ln>
        </p:spPr>
        <p:txBody>
          <a:bodyPr wrap="square" rtlCol="0">
            <a:spAutoFit/>
          </a:bodyPr>
          <a:lstStyle/>
          <a:p>
            <a:r>
              <a:rPr kumimoji="1" lang="en-US" altLang="ja-JP" sz="1400" b="1" dirty="0" smtClean="0">
                <a:solidFill>
                  <a:srgbClr val="FF0000"/>
                </a:solidFill>
              </a:rPr>
              <a:t>【</a:t>
            </a:r>
            <a:r>
              <a:rPr kumimoji="1" lang="ja-JP" altLang="en-US" sz="1400" b="1" dirty="0" smtClean="0">
                <a:solidFill>
                  <a:srgbClr val="FF0000"/>
                </a:solidFill>
              </a:rPr>
              <a:t>本シートについて</a:t>
            </a:r>
            <a:r>
              <a:rPr kumimoji="1" lang="en-US" altLang="ja-JP" sz="1400" b="1" dirty="0" smtClean="0">
                <a:solidFill>
                  <a:srgbClr val="FF0000"/>
                </a:solidFill>
              </a:rPr>
              <a:t>】</a:t>
            </a:r>
          </a:p>
          <a:p>
            <a:r>
              <a:rPr kumimoji="1" lang="ja-JP" altLang="en-US" sz="1400" b="1" dirty="0" smtClean="0">
                <a:solidFill>
                  <a:srgbClr val="FF0000"/>
                </a:solidFill>
              </a:rPr>
              <a:t>・本シートは大項目「継続的な改善」の実施項目（小項目）ごとに作成し、項目名は当該項目名とすること。</a:t>
            </a:r>
            <a:endParaRPr kumimoji="1" lang="en-US" altLang="ja-JP" sz="1400" b="1" dirty="0" smtClean="0">
              <a:solidFill>
                <a:srgbClr val="FF0000"/>
              </a:solidFill>
            </a:endParaRPr>
          </a:p>
          <a:p>
            <a:r>
              <a:rPr lang="ja-JP" altLang="en-US" sz="1400" b="1" dirty="0" smtClean="0">
                <a:solidFill>
                  <a:srgbClr val="FF0000"/>
                </a:solidFill>
              </a:rPr>
              <a:t>・各記載項目の枠幅は変更してかまわない。</a:t>
            </a:r>
            <a:endParaRPr kumimoji="1" lang="en-US" altLang="ja-JP" sz="1400" b="1" dirty="0" smtClean="0">
              <a:solidFill>
                <a:srgbClr val="FF0000"/>
              </a:solidFill>
            </a:endParaRPr>
          </a:p>
          <a:p>
            <a:r>
              <a:rPr lang="ja-JP" altLang="en-US" sz="1400" b="1" dirty="0" smtClean="0">
                <a:solidFill>
                  <a:srgbClr val="FF0000"/>
                </a:solidFill>
              </a:rPr>
              <a:t>・本シートは、成果物以外は、１実施項目につき</a:t>
            </a:r>
            <a:r>
              <a:rPr lang="en-US" altLang="ja-JP" sz="1400" b="1" dirty="0" smtClean="0">
                <a:solidFill>
                  <a:srgbClr val="FF0000"/>
                </a:solidFill>
              </a:rPr>
              <a:t>1</a:t>
            </a:r>
            <a:r>
              <a:rPr lang="ja-JP" altLang="en-US" sz="1400" b="1" dirty="0" smtClean="0">
                <a:solidFill>
                  <a:srgbClr val="FF0000"/>
                </a:solidFill>
              </a:rPr>
              <a:t>枚を推奨するが、複数枚の作成や別紙の利用も妨げない。</a:t>
            </a:r>
            <a:endParaRPr lang="en-US" altLang="ja-JP" sz="1400" b="1" dirty="0" smtClean="0">
              <a:solidFill>
                <a:srgbClr val="FF0000"/>
              </a:solidFill>
            </a:endParaRPr>
          </a:p>
          <a:p>
            <a:r>
              <a:rPr kumimoji="1" lang="ja-JP" altLang="en-US" sz="1400" b="1" dirty="0">
                <a:solidFill>
                  <a:srgbClr val="FF0000"/>
                </a:solidFill>
              </a:rPr>
              <a:t>　</a:t>
            </a:r>
            <a:r>
              <a:rPr kumimoji="1" lang="ja-JP" altLang="en-US" sz="1400" b="1" dirty="0" smtClean="0">
                <a:solidFill>
                  <a:srgbClr val="FF0000"/>
                </a:solidFill>
              </a:rPr>
              <a:t>別紙の場合は、どの資料がどの項目</a:t>
            </a:r>
            <a:r>
              <a:rPr lang="ja-JP" altLang="en-US" sz="1400" b="1" dirty="0" smtClean="0">
                <a:solidFill>
                  <a:srgbClr val="FF0000"/>
                </a:solidFill>
              </a:rPr>
              <a:t>の別紙かわかるよう、ファイル名や資料に項目名と別紙である旨を記載すること。</a:t>
            </a:r>
            <a:endParaRPr lang="en-US" altLang="ja-JP" sz="1400" b="1" dirty="0" smtClean="0">
              <a:solidFill>
                <a:srgbClr val="FF0000"/>
              </a:solidFill>
            </a:endParaRPr>
          </a:p>
          <a:p>
            <a:endParaRPr kumimoji="1" lang="en-US" altLang="ja-JP" sz="1400" b="1" dirty="0" smtClean="0">
              <a:solidFill>
                <a:srgbClr val="FF0000"/>
              </a:solidFill>
            </a:endParaRPr>
          </a:p>
          <a:p>
            <a:r>
              <a:rPr lang="en-US" altLang="ja-JP" sz="1400" b="1" dirty="0" smtClean="0">
                <a:solidFill>
                  <a:srgbClr val="FF0000"/>
                </a:solidFill>
              </a:rPr>
              <a:t>【</a:t>
            </a:r>
            <a:r>
              <a:rPr lang="ja-JP" altLang="en-US" sz="1400" b="1" dirty="0" smtClean="0">
                <a:solidFill>
                  <a:srgbClr val="FF0000"/>
                </a:solidFill>
              </a:rPr>
              <a:t>改善方針について</a:t>
            </a:r>
            <a:r>
              <a:rPr lang="en-US" altLang="ja-JP" sz="1400" b="1" dirty="0" smtClean="0">
                <a:solidFill>
                  <a:srgbClr val="FF0000"/>
                </a:solidFill>
              </a:rPr>
              <a:t>】</a:t>
            </a:r>
          </a:p>
          <a:p>
            <a:r>
              <a:rPr lang="ja-JP" altLang="en-US" sz="1400" b="1" dirty="0" smtClean="0">
                <a:solidFill>
                  <a:srgbClr val="FF0000"/>
                </a:solidFill>
              </a:rPr>
              <a:t>・「市民も喜び、職員にも優しい」窓口を継続的に実現していくためにどのような観点で改善すべきかの方針を記載すること</a:t>
            </a:r>
            <a:endParaRPr lang="en-US" altLang="ja-JP" sz="1400" b="1" dirty="0" smtClean="0">
              <a:solidFill>
                <a:srgbClr val="FF0000"/>
              </a:solidFill>
            </a:endParaRPr>
          </a:p>
          <a:p>
            <a:r>
              <a:rPr lang="ja-JP" altLang="en-US" sz="1400" b="1" dirty="0" smtClean="0">
                <a:solidFill>
                  <a:srgbClr val="FF0000"/>
                </a:solidFill>
              </a:rPr>
              <a:t>・</a:t>
            </a:r>
            <a:r>
              <a:rPr lang="ja-JP" altLang="en-US" sz="1400" b="1" dirty="0">
                <a:solidFill>
                  <a:srgbClr val="FF0000"/>
                </a:solidFill>
              </a:rPr>
              <a:t>小項目名「データ取得、ダッシュボード化及び定常的なモニタリング」のシートについては</a:t>
            </a:r>
            <a:r>
              <a:rPr lang="ja-JP" altLang="en-US" sz="1400" b="1" dirty="0" smtClean="0">
                <a:solidFill>
                  <a:srgbClr val="FF0000"/>
                </a:solidFill>
              </a:rPr>
              <a:t>、データ分析要件をどのように想定し、そのためにどのようにデータを取得</a:t>
            </a:r>
            <a:r>
              <a:rPr lang="ja-JP" altLang="en-US" sz="1400" b="1" dirty="0" smtClean="0">
                <a:solidFill>
                  <a:srgbClr val="FF0000"/>
                </a:solidFill>
              </a:rPr>
              <a:t>しよう</a:t>
            </a:r>
            <a:r>
              <a:rPr lang="ja-JP" altLang="en-US" sz="1400" b="1" dirty="0" smtClean="0">
                <a:solidFill>
                  <a:srgbClr val="FF0000"/>
                </a:solidFill>
              </a:rPr>
              <a:t>と想定</a:t>
            </a:r>
            <a:r>
              <a:rPr lang="ja-JP" altLang="en-US" sz="1400" b="1" dirty="0">
                <a:solidFill>
                  <a:srgbClr val="FF0000"/>
                </a:solidFill>
              </a:rPr>
              <a:t>している</a:t>
            </a:r>
            <a:r>
              <a:rPr lang="ja-JP" altLang="en-US" sz="1400" b="1" dirty="0" smtClean="0">
                <a:solidFill>
                  <a:srgbClr val="FF0000"/>
                </a:solidFill>
              </a:rPr>
              <a:t>かの方針を記載する</a:t>
            </a:r>
            <a:r>
              <a:rPr lang="ja-JP" altLang="en-US" sz="1400" b="1" dirty="0">
                <a:solidFill>
                  <a:srgbClr val="FF0000"/>
                </a:solidFill>
              </a:rPr>
              <a:t>こと</a:t>
            </a:r>
            <a:r>
              <a:rPr lang="ja-JP" altLang="en-US" sz="1400" b="1" dirty="0" smtClean="0">
                <a:solidFill>
                  <a:srgbClr val="FF0000"/>
                </a:solidFill>
              </a:rPr>
              <a:t>。また、利用を想定するプロセスマイニングツール名及びデータダッシュボード化ツール名を具体的に記載すること。</a:t>
            </a:r>
            <a:endParaRPr lang="en-US" altLang="ja-JP" sz="1400" b="1" dirty="0" smtClean="0">
              <a:solidFill>
                <a:srgbClr val="FF0000"/>
              </a:solidFill>
            </a:endParaRPr>
          </a:p>
          <a:p>
            <a:endParaRPr kumimoji="1" lang="en-US" altLang="ja-JP" sz="1400" b="1" dirty="0" smtClean="0">
              <a:solidFill>
                <a:srgbClr val="FF0000"/>
              </a:solidFill>
            </a:endParaRPr>
          </a:p>
          <a:p>
            <a:r>
              <a:rPr lang="en-US" altLang="ja-JP" sz="1400" b="1" dirty="0" smtClean="0">
                <a:solidFill>
                  <a:srgbClr val="FF0000"/>
                </a:solidFill>
              </a:rPr>
              <a:t>【</a:t>
            </a:r>
            <a:r>
              <a:rPr lang="ja-JP" altLang="en-US" sz="1400" b="1" dirty="0">
                <a:solidFill>
                  <a:srgbClr val="FF0000"/>
                </a:solidFill>
              </a:rPr>
              <a:t>検討</a:t>
            </a:r>
            <a:r>
              <a:rPr lang="ja-JP" altLang="en-US" sz="1400" b="1" dirty="0" smtClean="0">
                <a:solidFill>
                  <a:srgbClr val="FF0000"/>
                </a:solidFill>
              </a:rPr>
              <a:t>方法の記載について</a:t>
            </a:r>
            <a:r>
              <a:rPr lang="en-US" altLang="ja-JP" sz="1400" b="1" dirty="0" smtClean="0">
                <a:solidFill>
                  <a:srgbClr val="FF0000"/>
                </a:solidFill>
              </a:rPr>
              <a:t>】</a:t>
            </a:r>
          </a:p>
          <a:p>
            <a:r>
              <a:rPr lang="ja-JP" altLang="en-US" sz="1400" b="1" dirty="0" smtClean="0">
                <a:solidFill>
                  <a:srgbClr val="FF0000"/>
                </a:solidFill>
              </a:rPr>
              <a:t>・検討の</a:t>
            </a:r>
            <a:r>
              <a:rPr lang="ja-JP" altLang="en-US" sz="1400" b="1" dirty="0">
                <a:solidFill>
                  <a:srgbClr val="FF0000"/>
                </a:solidFill>
              </a:rPr>
              <a:t>ために、本事業においてどのような作業を</a:t>
            </a:r>
            <a:r>
              <a:rPr lang="ja-JP" altLang="en-US" sz="1400" b="1" dirty="0" smtClean="0">
                <a:solidFill>
                  <a:srgbClr val="FF0000"/>
                </a:solidFill>
              </a:rPr>
              <a:t>行うのか</a:t>
            </a:r>
            <a:r>
              <a:rPr lang="ja-JP" altLang="en-US" sz="1400" b="1" dirty="0">
                <a:solidFill>
                  <a:srgbClr val="FF0000"/>
                </a:solidFill>
              </a:rPr>
              <a:t>、各作業で本市職員が実施すべき内容及び企画提案者が支援する</a:t>
            </a:r>
            <a:r>
              <a:rPr lang="ja-JP" altLang="en-US" sz="1400" b="1" dirty="0" smtClean="0">
                <a:solidFill>
                  <a:srgbClr val="FF0000"/>
                </a:solidFill>
              </a:rPr>
              <a:t>内容を明示すること。</a:t>
            </a:r>
            <a:endParaRPr lang="en-US" altLang="ja-JP" sz="1400" b="1" dirty="0" smtClean="0">
              <a:solidFill>
                <a:srgbClr val="FF0000"/>
              </a:solidFill>
            </a:endParaRPr>
          </a:p>
          <a:p>
            <a:r>
              <a:rPr lang="ja-JP" altLang="en-US" sz="1400" b="1" dirty="0" smtClean="0">
                <a:solidFill>
                  <a:srgbClr val="FF0000"/>
                </a:solidFill>
              </a:rPr>
              <a:t>・本市が継続的な改善を行うための創意工夫（職員のスキルアップのための工夫、スキルを要しない手法の導入など）があれば、記載すること。</a:t>
            </a:r>
            <a:endParaRPr lang="en-US" altLang="ja-JP" sz="1400" b="1" dirty="0" smtClean="0">
              <a:solidFill>
                <a:srgbClr val="FF0000"/>
              </a:solidFill>
            </a:endParaRPr>
          </a:p>
          <a:p>
            <a:endParaRPr kumimoji="1" lang="en-US" altLang="ja-JP" sz="1400" b="1" dirty="0" smtClean="0">
              <a:solidFill>
                <a:srgbClr val="FF0000"/>
              </a:solidFill>
            </a:endParaRPr>
          </a:p>
          <a:p>
            <a:r>
              <a:rPr lang="en-US" altLang="ja-JP" sz="1400" b="1" dirty="0" smtClean="0">
                <a:solidFill>
                  <a:srgbClr val="FF0000"/>
                </a:solidFill>
              </a:rPr>
              <a:t>【</a:t>
            </a:r>
            <a:r>
              <a:rPr lang="ja-JP" altLang="en-US" sz="1400" b="1" dirty="0">
                <a:solidFill>
                  <a:srgbClr val="FF0000"/>
                </a:solidFill>
              </a:rPr>
              <a:t>成果物</a:t>
            </a:r>
            <a:r>
              <a:rPr lang="ja-JP" altLang="en-US" sz="1400" b="1" dirty="0" smtClean="0">
                <a:solidFill>
                  <a:srgbClr val="FF0000"/>
                </a:solidFill>
              </a:rPr>
              <a:t>の</a:t>
            </a:r>
            <a:r>
              <a:rPr lang="ja-JP" altLang="en-US" sz="1400" b="1" dirty="0">
                <a:solidFill>
                  <a:srgbClr val="FF0000"/>
                </a:solidFill>
              </a:rPr>
              <a:t>記載</a:t>
            </a:r>
            <a:r>
              <a:rPr lang="ja-JP" altLang="en-US" sz="1400" b="1" dirty="0" smtClean="0">
                <a:solidFill>
                  <a:srgbClr val="FF0000"/>
                </a:solidFill>
              </a:rPr>
              <a:t>について</a:t>
            </a:r>
            <a:r>
              <a:rPr lang="en-US" altLang="ja-JP" sz="1400" b="1" dirty="0" smtClean="0">
                <a:solidFill>
                  <a:srgbClr val="FF0000"/>
                </a:solidFill>
              </a:rPr>
              <a:t>】</a:t>
            </a:r>
          </a:p>
          <a:p>
            <a:r>
              <a:rPr lang="ja-JP" altLang="en-US" sz="1400" b="1" dirty="0">
                <a:solidFill>
                  <a:srgbClr val="FF0000"/>
                </a:solidFill>
              </a:rPr>
              <a:t>・実現させるための企画検討段階での成果物が想定される場合は記載する</a:t>
            </a:r>
            <a:r>
              <a:rPr lang="ja-JP" altLang="en-US" sz="1400" b="1" dirty="0" smtClean="0">
                <a:solidFill>
                  <a:srgbClr val="FF0000"/>
                </a:solidFill>
              </a:rPr>
              <a:t>こと</a:t>
            </a:r>
            <a:endParaRPr lang="en-US" altLang="ja-JP" sz="1400" b="1" dirty="0" smtClean="0">
              <a:solidFill>
                <a:srgbClr val="FF0000"/>
              </a:solidFill>
            </a:endParaRPr>
          </a:p>
          <a:p>
            <a:r>
              <a:rPr lang="ja-JP" altLang="en-US" sz="1400" b="1" dirty="0" smtClean="0">
                <a:solidFill>
                  <a:srgbClr val="FF0000"/>
                </a:solidFill>
              </a:rPr>
              <a:t>・成果物の例やイメージなどがある場合は、別紙として添付すること</a:t>
            </a:r>
            <a:endParaRPr lang="en-US" altLang="ja-JP" sz="1400" b="1" dirty="0">
              <a:solidFill>
                <a:srgbClr val="FF0000"/>
              </a:solidFill>
            </a:endParaRPr>
          </a:p>
        </p:txBody>
      </p:sp>
      <p:sp>
        <p:nvSpPr>
          <p:cNvPr id="2" name="スライド番号プレースホルダー 1"/>
          <p:cNvSpPr>
            <a:spLocks noGrp="1"/>
          </p:cNvSpPr>
          <p:nvPr>
            <p:ph type="sldNum" sz="quarter" idx="12"/>
          </p:nvPr>
        </p:nvSpPr>
        <p:spPr/>
        <p:txBody>
          <a:bodyPr/>
          <a:lstStyle/>
          <a:p>
            <a:fld id="{A9F0AF30-3F15-4839-9E98-07A8D3C4B492}" type="slidenum">
              <a:rPr kumimoji="1" lang="ja-JP" altLang="en-US" smtClean="0"/>
              <a:t>10</a:t>
            </a:fld>
            <a:endParaRPr kumimoji="1" lang="ja-JP" altLang="en-US" dirty="0"/>
          </a:p>
        </p:txBody>
      </p:sp>
    </p:spTree>
    <p:extLst>
      <p:ext uri="{BB962C8B-B14F-4D97-AF65-F5344CB8AC3E}">
        <p14:creationId xmlns:p14="http://schemas.microsoft.com/office/powerpoint/2010/main" val="2670649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804482" y="2785"/>
            <a:ext cx="1226916" cy="307777"/>
          </a:xfrm>
          <a:prstGeom prst="rect">
            <a:avLst/>
          </a:prstGeom>
          <a:solidFill>
            <a:srgbClr val="ADDB7B"/>
          </a:solidFill>
          <a:ln>
            <a:solidFill>
              <a:schemeClr val="tx1"/>
            </a:solidFill>
          </a:ln>
        </p:spPr>
        <p:txBody>
          <a:bodyPr wrap="square" rtlCol="0">
            <a:spAutoFit/>
          </a:bodyPr>
          <a:lstStyle/>
          <a:p>
            <a:pPr algn="ctr"/>
            <a:r>
              <a:rPr lang="ja-JP" altLang="en-US" sz="1400" b="1" dirty="0" smtClean="0"/>
              <a:t>小項目名</a:t>
            </a:r>
            <a:endParaRPr kumimoji="1" lang="ja-JP" altLang="en-US" sz="1400" b="1" dirty="0"/>
          </a:p>
        </p:txBody>
      </p:sp>
      <p:sp>
        <p:nvSpPr>
          <p:cNvPr id="5" name="テキスト ボックス 4"/>
          <p:cNvSpPr txBox="1"/>
          <p:nvPr/>
        </p:nvSpPr>
        <p:spPr>
          <a:xfrm>
            <a:off x="6031398" y="0"/>
            <a:ext cx="6160602" cy="307777"/>
          </a:xfrm>
          <a:prstGeom prst="rect">
            <a:avLst/>
          </a:prstGeom>
          <a:noFill/>
          <a:ln>
            <a:solidFill>
              <a:schemeClr val="tx1"/>
            </a:solidFill>
          </a:ln>
        </p:spPr>
        <p:txBody>
          <a:bodyPr wrap="square" rtlCol="0">
            <a:spAutoFit/>
          </a:bodyPr>
          <a:lstStyle/>
          <a:p>
            <a:endParaRPr lang="ja-JP" altLang="en-US" sz="1400" dirty="0">
              <a:latin typeface="メイリオ" panose="020B0604030504040204" pitchFamily="50" charset="-128"/>
              <a:ea typeface="メイリオ" panose="020B0604030504040204" pitchFamily="50" charset="-128"/>
            </a:endParaRPr>
          </a:p>
        </p:txBody>
      </p:sp>
      <p:sp>
        <p:nvSpPr>
          <p:cNvPr id="61" name="テキスト ボックス 60"/>
          <p:cNvSpPr txBox="1"/>
          <p:nvPr/>
        </p:nvSpPr>
        <p:spPr>
          <a:xfrm>
            <a:off x="0" y="1639"/>
            <a:ext cx="1226916" cy="307777"/>
          </a:xfrm>
          <a:prstGeom prst="rect">
            <a:avLst/>
          </a:prstGeom>
          <a:solidFill>
            <a:srgbClr val="ADDB7B"/>
          </a:solidFill>
          <a:ln>
            <a:solidFill>
              <a:schemeClr val="tx1"/>
            </a:solidFill>
          </a:ln>
        </p:spPr>
        <p:txBody>
          <a:bodyPr wrap="square" rtlCol="0">
            <a:spAutoFit/>
          </a:bodyPr>
          <a:lstStyle/>
          <a:p>
            <a:pPr algn="ctr"/>
            <a:r>
              <a:rPr lang="ja-JP" altLang="en-US" sz="1400" b="1" dirty="0" smtClean="0"/>
              <a:t>大項目名</a:t>
            </a:r>
            <a:endParaRPr kumimoji="1" lang="ja-JP" altLang="en-US" sz="1400" b="1" dirty="0"/>
          </a:p>
        </p:txBody>
      </p:sp>
      <p:sp>
        <p:nvSpPr>
          <p:cNvPr id="62" name="テキスト ボックス 61"/>
          <p:cNvSpPr txBox="1"/>
          <p:nvPr/>
        </p:nvSpPr>
        <p:spPr>
          <a:xfrm>
            <a:off x="1226916" y="-1154"/>
            <a:ext cx="3577566" cy="307777"/>
          </a:xfrm>
          <a:prstGeom prst="rect">
            <a:avLst/>
          </a:prstGeom>
          <a:noFill/>
          <a:ln>
            <a:solidFill>
              <a:schemeClr val="tx1"/>
            </a:solidFill>
          </a:ln>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継続的</a:t>
            </a:r>
            <a:r>
              <a:rPr lang="ja-JP" altLang="en-US" sz="1400" dirty="0" smtClean="0">
                <a:latin typeface="メイリオ" panose="020B0604030504040204" pitchFamily="50" charset="-128"/>
                <a:ea typeface="メイリオ" panose="020B0604030504040204" pitchFamily="50" charset="-128"/>
              </a:rPr>
              <a:t>な改善</a:t>
            </a:r>
            <a:endParaRPr lang="ja-JP" altLang="en-US" sz="1400" dirty="0">
              <a:latin typeface="メイリオ" panose="020B0604030504040204" pitchFamily="50" charset="-128"/>
              <a:ea typeface="メイリオ" panose="020B0604030504040204" pitchFamily="50" charset="-128"/>
            </a:endParaRPr>
          </a:p>
        </p:txBody>
      </p:sp>
      <p:sp>
        <p:nvSpPr>
          <p:cNvPr id="16" name="正方形/長方形 15"/>
          <p:cNvSpPr/>
          <p:nvPr/>
        </p:nvSpPr>
        <p:spPr>
          <a:xfrm>
            <a:off x="1226916" y="2134109"/>
            <a:ext cx="10965084" cy="387315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400" dirty="0" smtClean="0">
              <a:solidFill>
                <a:schemeClr val="tx1"/>
              </a:solidFill>
              <a:latin typeface="メイリオ" panose="020B0604030504040204" pitchFamily="50" charset="-128"/>
              <a:ea typeface="メイリオ" panose="020B0604030504040204" pitchFamily="50" charset="-128"/>
            </a:endParaRPr>
          </a:p>
        </p:txBody>
      </p:sp>
      <p:sp>
        <p:nvSpPr>
          <p:cNvPr id="17" name="正方形/長方形 16"/>
          <p:cNvSpPr/>
          <p:nvPr/>
        </p:nvSpPr>
        <p:spPr>
          <a:xfrm>
            <a:off x="1226916" y="6007261"/>
            <a:ext cx="10965084" cy="8507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18" name="正方形/長方形 17"/>
          <p:cNvSpPr/>
          <p:nvPr/>
        </p:nvSpPr>
        <p:spPr>
          <a:xfrm>
            <a:off x="0" y="2134109"/>
            <a:ext cx="1226916" cy="3873151"/>
          </a:xfrm>
          <a:prstGeom prst="rect">
            <a:avLst/>
          </a:prstGeom>
          <a:solidFill>
            <a:srgbClr val="ADDB7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メイリオ" panose="020B0604030504040204" pitchFamily="50" charset="-128"/>
                <a:ea typeface="メイリオ" panose="020B0604030504040204" pitchFamily="50" charset="-128"/>
              </a:rPr>
              <a:t>検討</a:t>
            </a:r>
            <a:r>
              <a:rPr kumimoji="1" lang="ja-JP" altLang="en-US" sz="1400" b="1" dirty="0" smtClean="0">
                <a:solidFill>
                  <a:schemeClr val="tx1"/>
                </a:solidFill>
                <a:latin typeface="メイリオ" panose="020B0604030504040204" pitchFamily="50" charset="-128"/>
                <a:ea typeface="メイリオ" panose="020B0604030504040204" pitchFamily="50" charset="-128"/>
              </a:rPr>
              <a:t>方法</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sp>
        <p:nvSpPr>
          <p:cNvPr id="19" name="正方形/長方形 18"/>
          <p:cNvSpPr/>
          <p:nvPr/>
        </p:nvSpPr>
        <p:spPr>
          <a:xfrm>
            <a:off x="0" y="6007260"/>
            <a:ext cx="1226916" cy="850740"/>
          </a:xfrm>
          <a:prstGeom prst="rect">
            <a:avLst/>
          </a:prstGeom>
          <a:solidFill>
            <a:srgbClr val="ADDB7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成果物</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sp>
        <p:nvSpPr>
          <p:cNvPr id="12" name="正方形/長方形 11"/>
          <p:cNvSpPr/>
          <p:nvPr/>
        </p:nvSpPr>
        <p:spPr>
          <a:xfrm>
            <a:off x="1226916" y="306621"/>
            <a:ext cx="10965084" cy="183027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400" dirty="0" smtClean="0">
              <a:solidFill>
                <a:schemeClr val="tx1"/>
              </a:solidFill>
              <a:latin typeface="メイリオ" panose="020B0604030504040204" pitchFamily="50" charset="-128"/>
              <a:ea typeface="メイリオ" panose="020B0604030504040204" pitchFamily="50" charset="-128"/>
            </a:endParaRPr>
          </a:p>
        </p:txBody>
      </p:sp>
      <p:sp>
        <p:nvSpPr>
          <p:cNvPr id="13" name="正方形/長方形 12"/>
          <p:cNvSpPr/>
          <p:nvPr/>
        </p:nvSpPr>
        <p:spPr>
          <a:xfrm>
            <a:off x="0" y="312209"/>
            <a:ext cx="1226916" cy="1817961"/>
          </a:xfrm>
          <a:prstGeom prst="rect">
            <a:avLst/>
          </a:prstGeom>
          <a:solidFill>
            <a:srgbClr val="ADDB7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改善方針</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11395130" y="0"/>
            <a:ext cx="796870" cy="307777"/>
          </a:xfrm>
          <a:prstGeom prst="rect">
            <a:avLst/>
          </a:prstGeom>
          <a:solidFill>
            <a:schemeClr val="bg1">
              <a:lumMod val="85000"/>
            </a:schemeClr>
          </a:solidFill>
          <a:ln>
            <a:solidFill>
              <a:schemeClr val="tx1"/>
            </a:solidFill>
          </a:ln>
        </p:spPr>
        <p:txBody>
          <a:bodyPr wrap="square" rtlCol="0">
            <a:spAutoFit/>
          </a:bodyPr>
          <a:lstStyle/>
          <a:p>
            <a:r>
              <a:rPr lang="ja-JP" altLang="en-US" sz="1400" b="1" dirty="0" smtClean="0">
                <a:solidFill>
                  <a:srgbClr val="FF0000"/>
                </a:solidFill>
              </a:rPr>
              <a:t>記載</a:t>
            </a:r>
            <a:r>
              <a:rPr lang="ja-JP" altLang="en-US" sz="1400" b="1" dirty="0">
                <a:solidFill>
                  <a:srgbClr val="FF0000"/>
                </a:solidFill>
              </a:rPr>
              <a:t>例</a:t>
            </a:r>
            <a:endParaRPr kumimoji="1" lang="en-US" altLang="ja-JP" sz="1400" b="1" dirty="0" smtClean="0">
              <a:solidFill>
                <a:srgbClr val="FF0000"/>
              </a:solidFill>
            </a:endParaRPr>
          </a:p>
        </p:txBody>
      </p:sp>
      <p:sp>
        <p:nvSpPr>
          <p:cNvPr id="2" name="スライド番号プレースホルダー 1"/>
          <p:cNvSpPr>
            <a:spLocks noGrp="1"/>
          </p:cNvSpPr>
          <p:nvPr>
            <p:ph type="sldNum" sz="quarter" idx="12"/>
          </p:nvPr>
        </p:nvSpPr>
        <p:spPr/>
        <p:txBody>
          <a:bodyPr/>
          <a:lstStyle/>
          <a:p>
            <a:fld id="{A9F0AF30-3F15-4839-9E98-07A8D3C4B492}" type="slidenum">
              <a:rPr kumimoji="1" lang="ja-JP" altLang="en-US" smtClean="0"/>
              <a:t>11</a:t>
            </a:fld>
            <a:endParaRPr kumimoji="1" lang="ja-JP" altLang="en-US"/>
          </a:p>
        </p:txBody>
      </p:sp>
    </p:spTree>
    <p:extLst>
      <p:ext uri="{BB962C8B-B14F-4D97-AF65-F5344CB8AC3E}">
        <p14:creationId xmlns:p14="http://schemas.microsoft.com/office/powerpoint/2010/main" val="699072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0"/>
            <a:ext cx="12192000" cy="369332"/>
          </a:xfrm>
          <a:prstGeom prst="rect">
            <a:avLst/>
          </a:prstGeom>
          <a:noFill/>
        </p:spPr>
        <p:txBody>
          <a:bodyPr wrap="square" rtlCol="0">
            <a:spAutoFit/>
          </a:bodyPr>
          <a:lstStyle/>
          <a:p>
            <a:r>
              <a:rPr kumimoji="1" lang="ja-JP" altLang="en-US" dirty="0" smtClean="0"/>
              <a:t>フロントヤード改革全体像のイメージ</a:t>
            </a:r>
            <a:endParaRPr kumimoji="1" lang="ja-JP" altLang="en-US" dirty="0"/>
          </a:p>
        </p:txBody>
      </p:sp>
      <p:sp>
        <p:nvSpPr>
          <p:cNvPr id="5" name="四角形: 角を丸くする 7">
            <a:extLst>
              <a:ext uri="{FF2B5EF4-FFF2-40B4-BE49-F238E27FC236}">
                <a16:creationId xmlns:a16="http://schemas.microsoft.com/office/drawing/2014/main" id="{35EA1A97-1C0C-A359-A2B8-00373BC08324}"/>
              </a:ext>
            </a:extLst>
          </p:cNvPr>
          <p:cNvSpPr/>
          <p:nvPr/>
        </p:nvSpPr>
        <p:spPr>
          <a:xfrm>
            <a:off x="99708" y="707359"/>
            <a:ext cx="589305" cy="5321868"/>
          </a:xfrm>
          <a:prstGeom prst="roundRect">
            <a:avLst>
              <a:gd name="adj" fmla="val 0"/>
            </a:avLst>
          </a:prstGeom>
          <a:solidFill>
            <a:schemeClr val="bg2">
              <a:lumMod val="75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eaVert" wrap="square" lIns="36000" tIns="36000" rIns="36000" bIns="36000" numCol="1" spcCol="0" rtlCol="0" fromWordArt="0" anchor="ctr" anchorCtr="0" forceAA="0" compatLnSpc="1">
            <a:prstTxWarp prst="textNoShape">
              <a:avLst/>
            </a:prstTxWarp>
            <a:noAutofit/>
          </a:bodyPr>
          <a:lstStyle/>
          <a:p>
            <a:pPr algn="ctr"/>
            <a:r>
              <a:rPr lang="ja-JP" altLang="en-US">
                <a:solidFill>
                  <a:schemeClr val="tx1"/>
                </a:solidFill>
                <a:latin typeface="Meiryo UI" panose="020B0604030504040204" pitchFamily="50" charset="-128"/>
                <a:ea typeface="Meiryo UI" panose="020B0604030504040204" pitchFamily="50" charset="-128"/>
              </a:rPr>
              <a:t>市民も喜び、職員にも優しい窓口</a:t>
            </a: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6" name="正方形/長方形 5"/>
          <p:cNvSpPr/>
          <p:nvPr/>
        </p:nvSpPr>
        <p:spPr>
          <a:xfrm>
            <a:off x="1279236" y="1234468"/>
            <a:ext cx="2604654" cy="591128"/>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メイリオ" panose="020B0604030504040204" pitchFamily="50" charset="-128"/>
                <a:ea typeface="メイリオ" panose="020B0604030504040204" pitchFamily="50" charset="-128"/>
              </a:rPr>
              <a:t>フロントヤード改革</a:t>
            </a:r>
            <a:endParaRPr kumimoji="1" lang="en-US" altLang="ja-JP" dirty="0" smtClean="0">
              <a:solidFill>
                <a:schemeClr val="tx1"/>
              </a:solidFill>
              <a:latin typeface="メイリオ" panose="020B0604030504040204" pitchFamily="50" charset="-128"/>
              <a:ea typeface="メイリオ" panose="020B0604030504040204" pitchFamily="50" charset="-128"/>
            </a:endParaRPr>
          </a:p>
          <a:p>
            <a:pPr algn="ctr"/>
            <a:r>
              <a:rPr lang="ja-JP" altLang="en-US" dirty="0" smtClean="0">
                <a:solidFill>
                  <a:schemeClr val="tx1"/>
                </a:solidFill>
                <a:latin typeface="メイリオ" panose="020B0604030504040204" pitchFamily="50" charset="-128"/>
                <a:ea typeface="メイリオ" panose="020B0604030504040204" pitchFamily="50" charset="-128"/>
              </a:rPr>
              <a:t>（オムニチャネル化）</a:t>
            </a:r>
            <a:endParaRPr kumimoji="1" lang="ja-JP" altLang="en-US" dirty="0">
              <a:solidFill>
                <a:schemeClr val="tx1"/>
              </a:solidFill>
              <a:latin typeface="メイリオ" panose="020B0604030504040204" pitchFamily="50" charset="-128"/>
              <a:ea typeface="メイリオ" panose="020B0604030504040204" pitchFamily="50" charset="-128"/>
            </a:endParaRPr>
          </a:p>
        </p:txBody>
      </p:sp>
      <p:sp>
        <p:nvSpPr>
          <p:cNvPr id="7" name="正方形/長方形 6"/>
          <p:cNvSpPr/>
          <p:nvPr/>
        </p:nvSpPr>
        <p:spPr>
          <a:xfrm>
            <a:off x="1266277" y="3008040"/>
            <a:ext cx="2604654" cy="591128"/>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メイリオ" panose="020B0604030504040204" pitchFamily="50" charset="-128"/>
                <a:ea typeface="メイリオ" panose="020B0604030504040204" pitchFamily="50" charset="-128"/>
              </a:rPr>
              <a:t>バック</a:t>
            </a:r>
            <a:r>
              <a:rPr kumimoji="1" lang="ja-JP" altLang="en-US" dirty="0" smtClean="0">
                <a:solidFill>
                  <a:schemeClr val="tx1"/>
                </a:solidFill>
                <a:latin typeface="メイリオ" panose="020B0604030504040204" pitchFamily="50" charset="-128"/>
                <a:ea typeface="メイリオ" panose="020B0604030504040204" pitchFamily="50" charset="-128"/>
              </a:rPr>
              <a:t>ヤード改革</a:t>
            </a:r>
            <a:endParaRPr kumimoji="1" lang="ja-JP" altLang="en-US" dirty="0">
              <a:solidFill>
                <a:schemeClr val="tx1"/>
              </a:solidFill>
              <a:latin typeface="メイリオ" panose="020B0604030504040204" pitchFamily="50" charset="-128"/>
              <a:ea typeface="メイリオ" panose="020B0604030504040204" pitchFamily="50" charset="-128"/>
            </a:endParaRPr>
          </a:p>
        </p:txBody>
      </p:sp>
      <p:sp>
        <p:nvSpPr>
          <p:cNvPr id="8" name="正方形/長方形 7"/>
          <p:cNvSpPr/>
          <p:nvPr/>
        </p:nvSpPr>
        <p:spPr>
          <a:xfrm>
            <a:off x="1266277" y="4820147"/>
            <a:ext cx="2604654" cy="591128"/>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メイリオ" panose="020B0604030504040204" pitchFamily="50" charset="-128"/>
                <a:ea typeface="メイリオ" panose="020B0604030504040204" pitchFamily="50" charset="-128"/>
              </a:rPr>
              <a:t>継続的な改善</a:t>
            </a:r>
            <a:endParaRPr kumimoji="1" lang="ja-JP" altLang="en-US" dirty="0">
              <a:solidFill>
                <a:schemeClr val="tx1"/>
              </a:solidFill>
              <a:latin typeface="メイリオ" panose="020B0604030504040204" pitchFamily="50" charset="-128"/>
              <a:ea typeface="メイリオ" panose="020B0604030504040204" pitchFamily="50" charset="-128"/>
            </a:endParaRPr>
          </a:p>
        </p:txBody>
      </p:sp>
      <p:sp>
        <p:nvSpPr>
          <p:cNvPr id="9" name="正方形/長方形 8"/>
          <p:cNvSpPr/>
          <p:nvPr/>
        </p:nvSpPr>
        <p:spPr>
          <a:xfrm>
            <a:off x="4452813" y="900991"/>
            <a:ext cx="7730837" cy="348685"/>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メイリオ" panose="020B0604030504040204" pitchFamily="50" charset="-128"/>
                <a:ea typeface="メイリオ" panose="020B0604030504040204" pitchFamily="50" charset="-128"/>
              </a:rPr>
              <a:t>来庁より便利なオンライン申請</a:t>
            </a:r>
            <a:endParaRPr kumimoji="1"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10" name="正方形/長方形 9"/>
          <p:cNvSpPr/>
          <p:nvPr/>
        </p:nvSpPr>
        <p:spPr>
          <a:xfrm>
            <a:off x="4452814" y="1344437"/>
            <a:ext cx="7730837" cy="348685"/>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メイリオ" panose="020B0604030504040204" pitchFamily="50" charset="-128"/>
                <a:ea typeface="メイリオ" panose="020B0604030504040204" pitchFamily="50" charset="-128"/>
              </a:rPr>
              <a:t>スムーズかつ書かない来庁手続き</a:t>
            </a:r>
            <a:endParaRPr kumimoji="1"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14" name="正方形/長方形 13"/>
          <p:cNvSpPr/>
          <p:nvPr/>
        </p:nvSpPr>
        <p:spPr>
          <a:xfrm>
            <a:off x="4461156" y="2479950"/>
            <a:ext cx="7730837" cy="348685"/>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メイリオ" panose="020B0604030504040204" pitchFamily="50" charset="-128"/>
                <a:ea typeface="メイリオ" panose="020B0604030504040204" pitchFamily="50" charset="-128"/>
              </a:rPr>
              <a:t>システムへの入力や審査が自動的に行われる</a:t>
            </a:r>
            <a:endParaRPr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15" name="正方形/長方形 14"/>
          <p:cNvSpPr/>
          <p:nvPr/>
        </p:nvSpPr>
        <p:spPr>
          <a:xfrm>
            <a:off x="4461155" y="2932413"/>
            <a:ext cx="7730837" cy="348685"/>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メイリオ" panose="020B0604030504040204" pitchFamily="50" charset="-128"/>
                <a:ea typeface="メイリオ" panose="020B0604030504040204" pitchFamily="50" charset="-128"/>
              </a:rPr>
              <a:t>徹底的な</a:t>
            </a:r>
            <a:r>
              <a:rPr lang="en-US" altLang="ja-JP" sz="1600" dirty="0" smtClean="0">
                <a:solidFill>
                  <a:schemeClr val="tx1"/>
                </a:solidFill>
                <a:latin typeface="メイリオ" panose="020B0604030504040204" pitchFamily="50" charset="-128"/>
                <a:ea typeface="メイリオ" panose="020B0604030504040204" pitchFamily="50" charset="-128"/>
              </a:rPr>
              <a:t>BPR</a:t>
            </a:r>
            <a:endParaRPr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16" name="正方形/長方形 15"/>
          <p:cNvSpPr/>
          <p:nvPr/>
        </p:nvSpPr>
        <p:spPr>
          <a:xfrm>
            <a:off x="4461154" y="3391129"/>
            <a:ext cx="7730837" cy="348685"/>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メイリオ" panose="020B0604030504040204" pitchFamily="50" charset="-128"/>
                <a:ea typeface="メイリオ" panose="020B0604030504040204" pitchFamily="50" charset="-128"/>
              </a:rPr>
              <a:t>バックオフィス機能の集約化</a:t>
            </a:r>
            <a:endParaRPr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17" name="正方形/長方形 16"/>
          <p:cNvSpPr/>
          <p:nvPr/>
        </p:nvSpPr>
        <p:spPr>
          <a:xfrm>
            <a:off x="4452817" y="4318599"/>
            <a:ext cx="7730837" cy="348685"/>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メイリオ" panose="020B0604030504040204" pitchFamily="50" charset="-128"/>
                <a:ea typeface="メイリオ" panose="020B0604030504040204" pitchFamily="50" charset="-128"/>
              </a:rPr>
              <a:t>データ取得、ダッシュボード化及び定常的なモニタリング</a:t>
            </a:r>
            <a:endParaRPr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18" name="正方形/長方形 17"/>
          <p:cNvSpPr/>
          <p:nvPr/>
        </p:nvSpPr>
        <p:spPr>
          <a:xfrm>
            <a:off x="4452816" y="4771062"/>
            <a:ext cx="7730837" cy="348685"/>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メイリオ" panose="020B0604030504040204" pitchFamily="50" charset="-128"/>
                <a:ea typeface="メイリオ" panose="020B0604030504040204" pitchFamily="50" charset="-128"/>
              </a:rPr>
              <a:t>サービスデザインの手法による改善</a:t>
            </a:r>
            <a:endParaRPr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19" name="正方形/長方形 18"/>
          <p:cNvSpPr/>
          <p:nvPr/>
        </p:nvSpPr>
        <p:spPr>
          <a:xfrm>
            <a:off x="4452827" y="5228079"/>
            <a:ext cx="7730837" cy="348685"/>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メイリオ" panose="020B0604030504040204" pitchFamily="50" charset="-128"/>
                <a:ea typeface="メイリオ" panose="020B0604030504040204" pitchFamily="50" charset="-128"/>
              </a:rPr>
              <a:t>業務・</a:t>
            </a:r>
            <a:r>
              <a:rPr lang="en-US" altLang="ja-JP" sz="1600" dirty="0" smtClean="0">
                <a:solidFill>
                  <a:schemeClr val="tx1"/>
                </a:solidFill>
                <a:latin typeface="メイリオ" panose="020B0604030504040204" pitchFamily="50" charset="-128"/>
                <a:ea typeface="メイリオ" panose="020B0604030504040204" pitchFamily="50" charset="-128"/>
              </a:rPr>
              <a:t>IT</a:t>
            </a:r>
            <a:r>
              <a:rPr lang="ja-JP" altLang="en-US" sz="1600" dirty="0" smtClean="0">
                <a:solidFill>
                  <a:schemeClr val="tx1"/>
                </a:solidFill>
                <a:latin typeface="メイリオ" panose="020B0604030504040204" pitchFamily="50" charset="-128"/>
                <a:ea typeface="メイリオ" panose="020B0604030504040204" pitchFamily="50" charset="-128"/>
              </a:rPr>
              <a:t>・組織・空間を含めた</a:t>
            </a:r>
            <a:r>
              <a:rPr lang="en-US" altLang="ja-JP" sz="1600" dirty="0" smtClean="0">
                <a:solidFill>
                  <a:schemeClr val="tx1"/>
                </a:solidFill>
                <a:latin typeface="メイリオ" panose="020B0604030504040204" pitchFamily="50" charset="-128"/>
                <a:ea typeface="メイリオ" panose="020B0604030504040204" pitchFamily="50" charset="-128"/>
              </a:rPr>
              <a:t>BPR</a:t>
            </a:r>
            <a:endParaRPr lang="ja-JP" altLang="en-US" sz="1600" dirty="0">
              <a:solidFill>
                <a:schemeClr val="tx1"/>
              </a:solidFill>
              <a:latin typeface="メイリオ" panose="020B0604030504040204" pitchFamily="50" charset="-128"/>
              <a:ea typeface="メイリオ" panose="020B0604030504040204" pitchFamily="50" charset="-128"/>
            </a:endParaRPr>
          </a:p>
        </p:txBody>
      </p:sp>
      <p:cxnSp>
        <p:nvCxnSpPr>
          <p:cNvPr id="21" name="カギ線コネクタ 20"/>
          <p:cNvCxnSpPr>
            <a:stCxn id="5" idx="3"/>
            <a:endCxn id="6" idx="1"/>
          </p:cNvCxnSpPr>
          <p:nvPr/>
        </p:nvCxnSpPr>
        <p:spPr>
          <a:xfrm flipV="1">
            <a:off x="689013" y="1530032"/>
            <a:ext cx="590223" cy="1838261"/>
          </a:xfrm>
          <a:prstGeom prst="bentConnector3">
            <a:avLst/>
          </a:prstGeom>
        </p:spPr>
        <p:style>
          <a:lnRef idx="1">
            <a:schemeClr val="dk1"/>
          </a:lnRef>
          <a:fillRef idx="0">
            <a:schemeClr val="dk1"/>
          </a:fillRef>
          <a:effectRef idx="0">
            <a:schemeClr val="dk1"/>
          </a:effectRef>
          <a:fontRef idx="minor">
            <a:schemeClr val="tx1"/>
          </a:fontRef>
        </p:style>
      </p:cxnSp>
      <p:cxnSp>
        <p:nvCxnSpPr>
          <p:cNvPr id="22" name="カギ線コネクタ 21"/>
          <p:cNvCxnSpPr>
            <a:stCxn id="5" idx="3"/>
            <a:endCxn id="7" idx="1"/>
          </p:cNvCxnSpPr>
          <p:nvPr/>
        </p:nvCxnSpPr>
        <p:spPr>
          <a:xfrm flipV="1">
            <a:off x="689013" y="3303604"/>
            <a:ext cx="577264" cy="64689"/>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25" name="カギ線コネクタ 24"/>
          <p:cNvCxnSpPr>
            <a:stCxn id="5" idx="3"/>
            <a:endCxn id="8" idx="1"/>
          </p:cNvCxnSpPr>
          <p:nvPr/>
        </p:nvCxnSpPr>
        <p:spPr>
          <a:xfrm>
            <a:off x="689013" y="3368293"/>
            <a:ext cx="577264" cy="1747418"/>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28" name="カギ線コネクタ 27"/>
          <p:cNvCxnSpPr>
            <a:stCxn id="6" idx="3"/>
            <a:endCxn id="9" idx="1"/>
          </p:cNvCxnSpPr>
          <p:nvPr/>
        </p:nvCxnSpPr>
        <p:spPr>
          <a:xfrm flipV="1">
            <a:off x="3883890" y="1075334"/>
            <a:ext cx="568923" cy="454698"/>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31" name="カギ線コネクタ 30"/>
          <p:cNvCxnSpPr>
            <a:stCxn id="6" idx="3"/>
            <a:endCxn id="10" idx="1"/>
          </p:cNvCxnSpPr>
          <p:nvPr/>
        </p:nvCxnSpPr>
        <p:spPr>
          <a:xfrm flipV="1">
            <a:off x="3883890" y="1518780"/>
            <a:ext cx="568924" cy="11252"/>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43" name="カギ線コネクタ 42"/>
          <p:cNvCxnSpPr>
            <a:stCxn id="7" idx="3"/>
            <a:endCxn id="14" idx="1"/>
          </p:cNvCxnSpPr>
          <p:nvPr/>
        </p:nvCxnSpPr>
        <p:spPr>
          <a:xfrm flipV="1">
            <a:off x="3870931" y="2654293"/>
            <a:ext cx="590225" cy="649311"/>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46" name="カギ線コネクタ 45"/>
          <p:cNvCxnSpPr>
            <a:stCxn id="7" idx="3"/>
            <a:endCxn id="15" idx="1"/>
          </p:cNvCxnSpPr>
          <p:nvPr/>
        </p:nvCxnSpPr>
        <p:spPr>
          <a:xfrm flipV="1">
            <a:off x="3870931" y="3106756"/>
            <a:ext cx="590224" cy="196848"/>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49" name="カギ線コネクタ 48"/>
          <p:cNvCxnSpPr>
            <a:stCxn id="7" idx="3"/>
            <a:endCxn id="16" idx="1"/>
          </p:cNvCxnSpPr>
          <p:nvPr/>
        </p:nvCxnSpPr>
        <p:spPr>
          <a:xfrm>
            <a:off x="3870931" y="3303604"/>
            <a:ext cx="590223" cy="261868"/>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52" name="カギ線コネクタ 51"/>
          <p:cNvCxnSpPr>
            <a:stCxn id="8" idx="3"/>
            <a:endCxn id="17" idx="1"/>
          </p:cNvCxnSpPr>
          <p:nvPr/>
        </p:nvCxnSpPr>
        <p:spPr>
          <a:xfrm flipV="1">
            <a:off x="3870931" y="4492942"/>
            <a:ext cx="581886" cy="622769"/>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55" name="カギ線コネクタ 54"/>
          <p:cNvCxnSpPr>
            <a:stCxn id="8" idx="3"/>
            <a:endCxn id="18" idx="1"/>
          </p:cNvCxnSpPr>
          <p:nvPr/>
        </p:nvCxnSpPr>
        <p:spPr>
          <a:xfrm flipV="1">
            <a:off x="3870931" y="4945405"/>
            <a:ext cx="581885" cy="170306"/>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58" name="カギ線コネクタ 57"/>
          <p:cNvCxnSpPr>
            <a:stCxn id="8" idx="3"/>
            <a:endCxn id="19" idx="1"/>
          </p:cNvCxnSpPr>
          <p:nvPr/>
        </p:nvCxnSpPr>
        <p:spPr>
          <a:xfrm>
            <a:off x="3870931" y="5115711"/>
            <a:ext cx="581896" cy="286711"/>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sp>
        <p:nvSpPr>
          <p:cNvPr id="61" name="正方形/長方形 60"/>
          <p:cNvSpPr/>
          <p:nvPr/>
        </p:nvSpPr>
        <p:spPr>
          <a:xfrm>
            <a:off x="4452815" y="1790833"/>
            <a:ext cx="7730837" cy="34868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rgbClr val="FF0000"/>
                </a:solidFill>
                <a:latin typeface="メイリオ" panose="020B0604030504040204" pitchFamily="50" charset="-128"/>
                <a:ea typeface="メイリオ" panose="020B0604030504040204" pitchFamily="50" charset="-128"/>
              </a:rPr>
              <a:t>○○○○による</a:t>
            </a:r>
            <a:r>
              <a:rPr lang="en-US" altLang="ja-JP" sz="1600" dirty="0" smtClean="0">
                <a:solidFill>
                  <a:srgbClr val="FF0000"/>
                </a:solidFill>
                <a:latin typeface="メイリオ" panose="020B0604030504040204" pitchFamily="50" charset="-128"/>
                <a:ea typeface="メイリオ" panose="020B0604030504040204" pitchFamily="50" charset="-128"/>
              </a:rPr>
              <a:t>XXXX</a:t>
            </a:r>
            <a:r>
              <a:rPr lang="ja-JP" altLang="en-US" sz="1600" dirty="0" smtClean="0">
                <a:solidFill>
                  <a:srgbClr val="FF0000"/>
                </a:solidFill>
                <a:latin typeface="メイリオ" panose="020B0604030504040204" pitchFamily="50" charset="-128"/>
                <a:ea typeface="メイリオ" panose="020B0604030504040204" pitchFamily="50" charset="-128"/>
              </a:rPr>
              <a:t>の実施</a:t>
            </a:r>
            <a:endParaRPr lang="ja-JP" altLang="en-US" sz="1600" dirty="0">
              <a:solidFill>
                <a:srgbClr val="FF0000"/>
              </a:solidFill>
              <a:latin typeface="メイリオ" panose="020B0604030504040204" pitchFamily="50" charset="-128"/>
              <a:ea typeface="メイリオ" panose="020B0604030504040204" pitchFamily="50" charset="-128"/>
            </a:endParaRPr>
          </a:p>
        </p:txBody>
      </p:sp>
      <p:cxnSp>
        <p:nvCxnSpPr>
          <p:cNvPr id="62" name="カギ線コネクタ 61"/>
          <p:cNvCxnSpPr>
            <a:stCxn id="6" idx="3"/>
            <a:endCxn id="61" idx="1"/>
          </p:cNvCxnSpPr>
          <p:nvPr/>
        </p:nvCxnSpPr>
        <p:spPr>
          <a:xfrm>
            <a:off x="3883890" y="1530032"/>
            <a:ext cx="568925" cy="435144"/>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sp>
        <p:nvSpPr>
          <p:cNvPr id="65" name="正方形/長方形 64"/>
          <p:cNvSpPr/>
          <p:nvPr/>
        </p:nvSpPr>
        <p:spPr>
          <a:xfrm>
            <a:off x="4461163" y="3849845"/>
            <a:ext cx="7730837" cy="34868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rgbClr val="FF0000"/>
                </a:solidFill>
                <a:latin typeface="メイリオ" panose="020B0604030504040204" pitchFamily="50" charset="-128"/>
                <a:ea typeface="メイリオ" panose="020B0604030504040204" pitchFamily="50" charset="-128"/>
              </a:rPr>
              <a:t>○○○○の見直し</a:t>
            </a:r>
            <a:endParaRPr lang="ja-JP" altLang="en-US" sz="1600" dirty="0">
              <a:solidFill>
                <a:srgbClr val="FF0000"/>
              </a:solidFill>
              <a:latin typeface="メイリオ" panose="020B0604030504040204" pitchFamily="50" charset="-128"/>
              <a:ea typeface="メイリオ" panose="020B0604030504040204" pitchFamily="50" charset="-128"/>
            </a:endParaRPr>
          </a:p>
        </p:txBody>
      </p:sp>
      <p:cxnSp>
        <p:nvCxnSpPr>
          <p:cNvPr id="66" name="カギ線コネクタ 65"/>
          <p:cNvCxnSpPr>
            <a:stCxn id="7" idx="3"/>
            <a:endCxn id="65" idx="1"/>
          </p:cNvCxnSpPr>
          <p:nvPr/>
        </p:nvCxnSpPr>
        <p:spPr>
          <a:xfrm>
            <a:off x="3870931" y="3303604"/>
            <a:ext cx="590232" cy="720584"/>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sp>
        <p:nvSpPr>
          <p:cNvPr id="77" name="正方形/長方形 76"/>
          <p:cNvSpPr/>
          <p:nvPr/>
        </p:nvSpPr>
        <p:spPr>
          <a:xfrm>
            <a:off x="4452827" y="5680542"/>
            <a:ext cx="7730837" cy="34868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rgbClr val="FF0000"/>
                </a:solidFill>
                <a:latin typeface="メイリオ" panose="020B0604030504040204" pitchFamily="50" charset="-128"/>
                <a:ea typeface="メイリオ" panose="020B0604030504040204" pitchFamily="50" charset="-128"/>
              </a:rPr>
              <a:t>XXXX</a:t>
            </a:r>
            <a:r>
              <a:rPr lang="ja-JP" altLang="en-US" sz="1600" dirty="0" smtClean="0">
                <a:solidFill>
                  <a:srgbClr val="FF0000"/>
                </a:solidFill>
                <a:latin typeface="メイリオ" panose="020B0604030504040204" pitchFamily="50" charset="-128"/>
                <a:ea typeface="メイリオ" panose="020B0604030504040204" pitchFamily="50" charset="-128"/>
              </a:rPr>
              <a:t>の導入</a:t>
            </a:r>
            <a:endParaRPr lang="ja-JP" altLang="en-US" sz="1600" dirty="0">
              <a:solidFill>
                <a:srgbClr val="FF0000"/>
              </a:solidFill>
              <a:latin typeface="メイリオ" panose="020B0604030504040204" pitchFamily="50" charset="-128"/>
              <a:ea typeface="メイリオ" panose="020B0604030504040204" pitchFamily="50" charset="-128"/>
            </a:endParaRPr>
          </a:p>
        </p:txBody>
      </p:sp>
      <p:cxnSp>
        <p:nvCxnSpPr>
          <p:cNvPr id="78" name="カギ線コネクタ 77"/>
          <p:cNvCxnSpPr>
            <a:stCxn id="8" idx="3"/>
            <a:endCxn id="77" idx="1"/>
          </p:cNvCxnSpPr>
          <p:nvPr/>
        </p:nvCxnSpPr>
        <p:spPr>
          <a:xfrm>
            <a:off x="3870931" y="5115711"/>
            <a:ext cx="581896" cy="739174"/>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sp>
        <p:nvSpPr>
          <p:cNvPr id="95" name="テキスト ボックス 94"/>
          <p:cNvSpPr txBox="1"/>
          <p:nvPr/>
        </p:nvSpPr>
        <p:spPr>
          <a:xfrm>
            <a:off x="184727" y="6096000"/>
            <a:ext cx="7961746" cy="523220"/>
          </a:xfrm>
          <a:prstGeom prst="rect">
            <a:avLst/>
          </a:prstGeom>
          <a:solidFill>
            <a:schemeClr val="bg1">
              <a:lumMod val="85000"/>
            </a:schemeClr>
          </a:solidFill>
          <a:ln>
            <a:solidFill>
              <a:schemeClr val="tx1"/>
            </a:solidFill>
          </a:ln>
        </p:spPr>
        <p:txBody>
          <a:bodyPr wrap="square" rtlCol="0">
            <a:spAutoFit/>
          </a:bodyPr>
          <a:lstStyle/>
          <a:p>
            <a:r>
              <a:rPr kumimoji="1" lang="ja-JP" altLang="en-US" sz="1400" b="1" dirty="0" smtClean="0">
                <a:solidFill>
                  <a:srgbClr val="FF0000"/>
                </a:solidFill>
              </a:rPr>
              <a:t>・灰色の項目は最低限実施する項目であるため、削除しないこと。</a:t>
            </a:r>
            <a:endParaRPr kumimoji="1" lang="en-US" altLang="ja-JP" sz="1400" b="1" dirty="0" smtClean="0">
              <a:solidFill>
                <a:srgbClr val="FF0000"/>
              </a:solidFill>
            </a:endParaRPr>
          </a:p>
          <a:p>
            <a:r>
              <a:rPr lang="ja-JP" altLang="en-US" sz="1400" b="1" dirty="0" smtClean="0">
                <a:solidFill>
                  <a:srgbClr val="FF0000"/>
                </a:solidFill>
              </a:rPr>
              <a:t>・追加提案する項目がある場合は、例のように赤字・無色のテキストボックスで追加すること。</a:t>
            </a:r>
            <a:endParaRPr kumimoji="1" lang="ja-JP" altLang="en-US" sz="1400" b="1" dirty="0">
              <a:solidFill>
                <a:srgbClr val="FF0000"/>
              </a:solidFill>
            </a:endParaRPr>
          </a:p>
        </p:txBody>
      </p:sp>
      <p:sp>
        <p:nvSpPr>
          <p:cNvPr id="102" name="テキスト ボックス 101"/>
          <p:cNvSpPr txBox="1"/>
          <p:nvPr/>
        </p:nvSpPr>
        <p:spPr>
          <a:xfrm>
            <a:off x="-3302" y="384334"/>
            <a:ext cx="980947" cy="307777"/>
          </a:xfrm>
          <a:prstGeom prst="rect">
            <a:avLst/>
          </a:prstGeom>
          <a:noFill/>
        </p:spPr>
        <p:txBody>
          <a:bodyPr wrap="square" rtlCol="0">
            <a:spAutoFit/>
          </a:bodyPr>
          <a:lstStyle/>
          <a:p>
            <a:r>
              <a:rPr kumimoji="1" lang="ja-JP" altLang="en-US" sz="1400" dirty="0" smtClean="0"/>
              <a:t>理想状態</a:t>
            </a:r>
            <a:endParaRPr kumimoji="1" lang="ja-JP" altLang="en-US" sz="1400" dirty="0"/>
          </a:p>
        </p:txBody>
      </p:sp>
      <p:sp>
        <p:nvSpPr>
          <p:cNvPr id="103" name="テキスト ボックス 102"/>
          <p:cNvSpPr txBox="1"/>
          <p:nvPr/>
        </p:nvSpPr>
        <p:spPr>
          <a:xfrm>
            <a:off x="1279236" y="390635"/>
            <a:ext cx="2591695" cy="307777"/>
          </a:xfrm>
          <a:prstGeom prst="rect">
            <a:avLst/>
          </a:prstGeom>
          <a:noFill/>
        </p:spPr>
        <p:txBody>
          <a:bodyPr wrap="square" rtlCol="0">
            <a:spAutoFit/>
          </a:bodyPr>
          <a:lstStyle/>
          <a:p>
            <a:pPr algn="ctr"/>
            <a:r>
              <a:rPr kumimoji="1" lang="ja-JP" altLang="en-US" sz="1400" dirty="0" smtClean="0"/>
              <a:t>実施項目（大項目）</a:t>
            </a:r>
            <a:endParaRPr kumimoji="1" lang="ja-JP" altLang="en-US" sz="1400" dirty="0"/>
          </a:p>
        </p:txBody>
      </p:sp>
      <p:sp>
        <p:nvSpPr>
          <p:cNvPr id="104" name="テキスト ボックス 103"/>
          <p:cNvSpPr txBox="1"/>
          <p:nvPr/>
        </p:nvSpPr>
        <p:spPr>
          <a:xfrm>
            <a:off x="7030713" y="395158"/>
            <a:ext cx="2591695" cy="307777"/>
          </a:xfrm>
          <a:prstGeom prst="rect">
            <a:avLst/>
          </a:prstGeom>
          <a:noFill/>
        </p:spPr>
        <p:txBody>
          <a:bodyPr wrap="square" rtlCol="0">
            <a:spAutoFit/>
          </a:bodyPr>
          <a:lstStyle/>
          <a:p>
            <a:pPr algn="ctr"/>
            <a:r>
              <a:rPr kumimoji="1" lang="ja-JP" altLang="en-US" sz="1400" dirty="0" smtClean="0"/>
              <a:t>実施項目（小項目）</a:t>
            </a:r>
            <a:endParaRPr kumimoji="1" lang="ja-JP" altLang="en-US" sz="1400" dirty="0"/>
          </a:p>
        </p:txBody>
      </p:sp>
      <p:sp>
        <p:nvSpPr>
          <p:cNvPr id="2" name="スライド番号プレースホルダー 1"/>
          <p:cNvSpPr>
            <a:spLocks noGrp="1"/>
          </p:cNvSpPr>
          <p:nvPr>
            <p:ph type="sldNum" sz="quarter" idx="12"/>
          </p:nvPr>
        </p:nvSpPr>
        <p:spPr/>
        <p:txBody>
          <a:bodyPr/>
          <a:lstStyle/>
          <a:p>
            <a:fld id="{A9F0AF30-3F15-4839-9E98-07A8D3C4B492}" type="slidenum">
              <a:rPr kumimoji="1" lang="ja-JP" altLang="en-US" smtClean="0"/>
              <a:t>2</a:t>
            </a:fld>
            <a:endParaRPr kumimoji="1" lang="ja-JP" altLang="en-US"/>
          </a:p>
        </p:txBody>
      </p:sp>
    </p:spTree>
    <p:extLst>
      <p:ext uri="{BB962C8B-B14F-4D97-AF65-F5344CB8AC3E}">
        <p14:creationId xmlns:p14="http://schemas.microsoft.com/office/powerpoint/2010/main" val="136864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0"/>
            <a:ext cx="12192000" cy="369332"/>
          </a:xfrm>
          <a:prstGeom prst="rect">
            <a:avLst/>
          </a:prstGeom>
          <a:noFill/>
        </p:spPr>
        <p:txBody>
          <a:bodyPr wrap="square" rtlCol="0">
            <a:spAutoFit/>
          </a:bodyPr>
          <a:lstStyle/>
          <a:p>
            <a:r>
              <a:rPr kumimoji="1" lang="ja-JP" altLang="en-US" dirty="0" smtClean="0"/>
              <a:t>フロントヤード改革全体像のイメージ</a:t>
            </a:r>
            <a:endParaRPr kumimoji="1" lang="ja-JP" altLang="en-US" dirty="0"/>
          </a:p>
        </p:txBody>
      </p:sp>
      <p:sp>
        <p:nvSpPr>
          <p:cNvPr id="5" name="四角形: 角を丸くする 7">
            <a:extLst>
              <a:ext uri="{FF2B5EF4-FFF2-40B4-BE49-F238E27FC236}">
                <a16:creationId xmlns:a16="http://schemas.microsoft.com/office/drawing/2014/main" id="{35EA1A97-1C0C-A359-A2B8-00373BC08324}"/>
              </a:ext>
            </a:extLst>
          </p:cNvPr>
          <p:cNvSpPr/>
          <p:nvPr/>
        </p:nvSpPr>
        <p:spPr>
          <a:xfrm>
            <a:off x="99708" y="707359"/>
            <a:ext cx="589305" cy="5321868"/>
          </a:xfrm>
          <a:prstGeom prst="roundRect">
            <a:avLst>
              <a:gd name="adj" fmla="val 0"/>
            </a:avLst>
          </a:prstGeom>
          <a:solidFill>
            <a:schemeClr val="bg2">
              <a:lumMod val="75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eaVert" wrap="square" lIns="36000" tIns="36000" rIns="36000" bIns="36000" numCol="1" spcCol="0" rtlCol="0" fromWordArt="0" anchor="ctr" anchorCtr="0" forceAA="0" compatLnSpc="1">
            <a:prstTxWarp prst="textNoShape">
              <a:avLst/>
            </a:prstTxWarp>
            <a:noAutofit/>
          </a:bodyPr>
          <a:lstStyle/>
          <a:p>
            <a:pPr algn="ctr"/>
            <a:r>
              <a:rPr lang="ja-JP" altLang="en-US">
                <a:solidFill>
                  <a:schemeClr val="tx1"/>
                </a:solidFill>
                <a:latin typeface="Meiryo UI" panose="020B0604030504040204" pitchFamily="50" charset="-128"/>
                <a:ea typeface="Meiryo UI" panose="020B0604030504040204" pitchFamily="50" charset="-128"/>
              </a:rPr>
              <a:t>市民も喜び、職員にも優しい窓口</a:t>
            </a: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6" name="正方形/長方形 5"/>
          <p:cNvSpPr/>
          <p:nvPr/>
        </p:nvSpPr>
        <p:spPr>
          <a:xfrm>
            <a:off x="1279236" y="1234468"/>
            <a:ext cx="2604654" cy="591128"/>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メイリオ" panose="020B0604030504040204" pitchFamily="50" charset="-128"/>
                <a:ea typeface="メイリオ" panose="020B0604030504040204" pitchFamily="50" charset="-128"/>
              </a:rPr>
              <a:t>フロントヤード改革</a:t>
            </a:r>
            <a:endParaRPr kumimoji="1" lang="en-US" altLang="ja-JP" dirty="0" smtClean="0">
              <a:solidFill>
                <a:schemeClr val="tx1"/>
              </a:solidFill>
              <a:latin typeface="メイリオ" panose="020B0604030504040204" pitchFamily="50" charset="-128"/>
              <a:ea typeface="メイリオ" panose="020B0604030504040204" pitchFamily="50" charset="-128"/>
            </a:endParaRPr>
          </a:p>
          <a:p>
            <a:pPr algn="ctr"/>
            <a:r>
              <a:rPr lang="ja-JP" altLang="en-US" dirty="0" smtClean="0">
                <a:solidFill>
                  <a:schemeClr val="tx1"/>
                </a:solidFill>
                <a:latin typeface="メイリオ" panose="020B0604030504040204" pitchFamily="50" charset="-128"/>
                <a:ea typeface="メイリオ" panose="020B0604030504040204" pitchFamily="50" charset="-128"/>
              </a:rPr>
              <a:t>（オムニチャネル化）</a:t>
            </a:r>
            <a:endParaRPr kumimoji="1" lang="ja-JP" altLang="en-US" dirty="0">
              <a:solidFill>
                <a:schemeClr val="tx1"/>
              </a:solidFill>
              <a:latin typeface="メイリオ" panose="020B0604030504040204" pitchFamily="50" charset="-128"/>
              <a:ea typeface="メイリオ" panose="020B0604030504040204" pitchFamily="50" charset="-128"/>
            </a:endParaRPr>
          </a:p>
        </p:txBody>
      </p:sp>
      <p:sp>
        <p:nvSpPr>
          <p:cNvPr id="7" name="正方形/長方形 6"/>
          <p:cNvSpPr/>
          <p:nvPr/>
        </p:nvSpPr>
        <p:spPr>
          <a:xfrm>
            <a:off x="1266277" y="3008040"/>
            <a:ext cx="2604654" cy="591128"/>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メイリオ" panose="020B0604030504040204" pitchFamily="50" charset="-128"/>
                <a:ea typeface="メイリオ" panose="020B0604030504040204" pitchFamily="50" charset="-128"/>
              </a:rPr>
              <a:t>バック</a:t>
            </a:r>
            <a:r>
              <a:rPr kumimoji="1" lang="ja-JP" altLang="en-US" dirty="0" smtClean="0">
                <a:solidFill>
                  <a:schemeClr val="tx1"/>
                </a:solidFill>
                <a:latin typeface="メイリオ" panose="020B0604030504040204" pitchFamily="50" charset="-128"/>
                <a:ea typeface="メイリオ" panose="020B0604030504040204" pitchFamily="50" charset="-128"/>
              </a:rPr>
              <a:t>ヤード改革</a:t>
            </a:r>
            <a:endParaRPr kumimoji="1" lang="ja-JP" altLang="en-US" dirty="0">
              <a:solidFill>
                <a:schemeClr val="tx1"/>
              </a:solidFill>
              <a:latin typeface="メイリオ" panose="020B0604030504040204" pitchFamily="50" charset="-128"/>
              <a:ea typeface="メイリオ" panose="020B0604030504040204" pitchFamily="50" charset="-128"/>
            </a:endParaRPr>
          </a:p>
        </p:txBody>
      </p:sp>
      <p:sp>
        <p:nvSpPr>
          <p:cNvPr id="8" name="正方形/長方形 7"/>
          <p:cNvSpPr/>
          <p:nvPr/>
        </p:nvSpPr>
        <p:spPr>
          <a:xfrm>
            <a:off x="1266277" y="4820147"/>
            <a:ext cx="2604654" cy="591128"/>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メイリオ" panose="020B0604030504040204" pitchFamily="50" charset="-128"/>
                <a:ea typeface="メイリオ" panose="020B0604030504040204" pitchFamily="50" charset="-128"/>
              </a:rPr>
              <a:t>継続的な改善</a:t>
            </a:r>
            <a:endParaRPr kumimoji="1" lang="ja-JP" altLang="en-US" dirty="0">
              <a:solidFill>
                <a:schemeClr val="tx1"/>
              </a:solidFill>
              <a:latin typeface="メイリオ" panose="020B0604030504040204" pitchFamily="50" charset="-128"/>
              <a:ea typeface="メイリオ" panose="020B0604030504040204" pitchFamily="50" charset="-128"/>
            </a:endParaRPr>
          </a:p>
        </p:txBody>
      </p:sp>
      <p:sp>
        <p:nvSpPr>
          <p:cNvPr id="9" name="正方形/長方形 8"/>
          <p:cNvSpPr/>
          <p:nvPr/>
        </p:nvSpPr>
        <p:spPr>
          <a:xfrm>
            <a:off x="4452812" y="1020648"/>
            <a:ext cx="7730837" cy="348685"/>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メイリオ" panose="020B0604030504040204" pitchFamily="50" charset="-128"/>
                <a:ea typeface="メイリオ" panose="020B0604030504040204" pitchFamily="50" charset="-128"/>
              </a:rPr>
              <a:t>来庁より便利なオンライン申請</a:t>
            </a:r>
            <a:endParaRPr kumimoji="1"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10" name="正方形/長方形 9"/>
          <p:cNvSpPr/>
          <p:nvPr/>
        </p:nvSpPr>
        <p:spPr>
          <a:xfrm>
            <a:off x="4452812" y="1592773"/>
            <a:ext cx="7730837" cy="348685"/>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メイリオ" panose="020B0604030504040204" pitchFamily="50" charset="-128"/>
                <a:ea typeface="メイリオ" panose="020B0604030504040204" pitchFamily="50" charset="-128"/>
              </a:rPr>
              <a:t>スムーズかつ書かない来庁手続き</a:t>
            </a:r>
            <a:endParaRPr kumimoji="1"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14" name="正方形/長方形 13"/>
          <p:cNvSpPr/>
          <p:nvPr/>
        </p:nvSpPr>
        <p:spPr>
          <a:xfrm>
            <a:off x="4461156" y="2673912"/>
            <a:ext cx="7730837" cy="348685"/>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メイリオ" panose="020B0604030504040204" pitchFamily="50" charset="-128"/>
                <a:ea typeface="メイリオ" panose="020B0604030504040204" pitchFamily="50" charset="-128"/>
              </a:rPr>
              <a:t>システムへの入力や審査が自動的に行われる</a:t>
            </a:r>
            <a:endParaRPr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15" name="正方形/長方形 14"/>
          <p:cNvSpPr/>
          <p:nvPr/>
        </p:nvSpPr>
        <p:spPr>
          <a:xfrm>
            <a:off x="4461155" y="3126375"/>
            <a:ext cx="7730837" cy="348685"/>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メイリオ" panose="020B0604030504040204" pitchFamily="50" charset="-128"/>
                <a:ea typeface="メイリオ" panose="020B0604030504040204" pitchFamily="50" charset="-128"/>
              </a:rPr>
              <a:t>徹底的な</a:t>
            </a:r>
            <a:r>
              <a:rPr lang="en-US" altLang="ja-JP" sz="1600" dirty="0" smtClean="0">
                <a:solidFill>
                  <a:schemeClr val="tx1"/>
                </a:solidFill>
                <a:latin typeface="メイリオ" panose="020B0604030504040204" pitchFamily="50" charset="-128"/>
                <a:ea typeface="メイリオ" panose="020B0604030504040204" pitchFamily="50" charset="-128"/>
              </a:rPr>
              <a:t>BPR</a:t>
            </a:r>
            <a:endParaRPr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16" name="正方形/長方形 15"/>
          <p:cNvSpPr/>
          <p:nvPr/>
        </p:nvSpPr>
        <p:spPr>
          <a:xfrm>
            <a:off x="4461154" y="3585091"/>
            <a:ext cx="7730837" cy="348685"/>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メイリオ" panose="020B0604030504040204" pitchFamily="50" charset="-128"/>
                <a:ea typeface="メイリオ" panose="020B0604030504040204" pitchFamily="50" charset="-128"/>
              </a:rPr>
              <a:t>バックオフィス機能の集約化</a:t>
            </a:r>
            <a:endParaRPr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17" name="正方形/長方形 16"/>
          <p:cNvSpPr/>
          <p:nvPr/>
        </p:nvSpPr>
        <p:spPr>
          <a:xfrm>
            <a:off x="4448185" y="4488333"/>
            <a:ext cx="7730837" cy="348685"/>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メイリオ" panose="020B0604030504040204" pitchFamily="50" charset="-128"/>
                <a:ea typeface="メイリオ" panose="020B0604030504040204" pitchFamily="50" charset="-128"/>
              </a:rPr>
              <a:t>データ取得、ダッシュボード化及び定常的なモニタリング</a:t>
            </a:r>
            <a:endParaRPr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18" name="正方形/長方形 17"/>
          <p:cNvSpPr/>
          <p:nvPr/>
        </p:nvSpPr>
        <p:spPr>
          <a:xfrm>
            <a:off x="4448184" y="4940796"/>
            <a:ext cx="7730837" cy="348685"/>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メイリオ" panose="020B0604030504040204" pitchFamily="50" charset="-128"/>
                <a:ea typeface="メイリオ" panose="020B0604030504040204" pitchFamily="50" charset="-128"/>
              </a:rPr>
              <a:t>サービスデザインの手法による改善</a:t>
            </a:r>
            <a:endParaRPr lang="ja-JP" altLang="en-US" sz="1600" dirty="0">
              <a:solidFill>
                <a:schemeClr val="tx1"/>
              </a:solidFill>
              <a:latin typeface="メイリオ" panose="020B0604030504040204" pitchFamily="50" charset="-128"/>
              <a:ea typeface="メイリオ" panose="020B0604030504040204" pitchFamily="50" charset="-128"/>
            </a:endParaRPr>
          </a:p>
        </p:txBody>
      </p:sp>
      <p:sp>
        <p:nvSpPr>
          <p:cNvPr id="19" name="正方形/長方形 18"/>
          <p:cNvSpPr/>
          <p:nvPr/>
        </p:nvSpPr>
        <p:spPr>
          <a:xfrm>
            <a:off x="4448195" y="5397813"/>
            <a:ext cx="7730837" cy="348685"/>
          </a:xfrm>
          <a:prstGeom prst="rect">
            <a:avLst/>
          </a:prstGeom>
          <a:solidFill>
            <a:schemeClr val="bg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メイリオ" panose="020B0604030504040204" pitchFamily="50" charset="-128"/>
                <a:ea typeface="メイリオ" panose="020B0604030504040204" pitchFamily="50" charset="-128"/>
              </a:rPr>
              <a:t>業務・</a:t>
            </a:r>
            <a:r>
              <a:rPr lang="en-US" altLang="ja-JP" sz="1600" dirty="0" smtClean="0">
                <a:solidFill>
                  <a:schemeClr val="tx1"/>
                </a:solidFill>
                <a:latin typeface="メイリオ" panose="020B0604030504040204" pitchFamily="50" charset="-128"/>
                <a:ea typeface="メイリオ" panose="020B0604030504040204" pitchFamily="50" charset="-128"/>
              </a:rPr>
              <a:t>IT</a:t>
            </a:r>
            <a:r>
              <a:rPr lang="ja-JP" altLang="en-US" sz="1600" dirty="0" smtClean="0">
                <a:solidFill>
                  <a:schemeClr val="tx1"/>
                </a:solidFill>
                <a:latin typeface="メイリオ" panose="020B0604030504040204" pitchFamily="50" charset="-128"/>
                <a:ea typeface="メイリオ" panose="020B0604030504040204" pitchFamily="50" charset="-128"/>
              </a:rPr>
              <a:t>・組織・空間を含めた</a:t>
            </a:r>
            <a:r>
              <a:rPr lang="en-US" altLang="ja-JP" sz="1600" dirty="0" smtClean="0">
                <a:solidFill>
                  <a:schemeClr val="tx1"/>
                </a:solidFill>
                <a:latin typeface="メイリオ" panose="020B0604030504040204" pitchFamily="50" charset="-128"/>
                <a:ea typeface="メイリオ" panose="020B0604030504040204" pitchFamily="50" charset="-128"/>
              </a:rPr>
              <a:t>BPR</a:t>
            </a:r>
            <a:endParaRPr lang="ja-JP" altLang="en-US" sz="1600" dirty="0">
              <a:solidFill>
                <a:schemeClr val="tx1"/>
              </a:solidFill>
              <a:latin typeface="メイリオ" panose="020B0604030504040204" pitchFamily="50" charset="-128"/>
              <a:ea typeface="メイリオ" panose="020B0604030504040204" pitchFamily="50" charset="-128"/>
            </a:endParaRPr>
          </a:p>
        </p:txBody>
      </p:sp>
      <p:cxnSp>
        <p:nvCxnSpPr>
          <p:cNvPr id="21" name="カギ線コネクタ 20"/>
          <p:cNvCxnSpPr>
            <a:stCxn id="5" idx="3"/>
            <a:endCxn id="6" idx="1"/>
          </p:cNvCxnSpPr>
          <p:nvPr/>
        </p:nvCxnSpPr>
        <p:spPr>
          <a:xfrm flipV="1">
            <a:off x="689013" y="1530032"/>
            <a:ext cx="590223" cy="1838261"/>
          </a:xfrm>
          <a:prstGeom prst="bentConnector3">
            <a:avLst/>
          </a:prstGeom>
        </p:spPr>
        <p:style>
          <a:lnRef idx="1">
            <a:schemeClr val="dk1"/>
          </a:lnRef>
          <a:fillRef idx="0">
            <a:schemeClr val="dk1"/>
          </a:fillRef>
          <a:effectRef idx="0">
            <a:schemeClr val="dk1"/>
          </a:effectRef>
          <a:fontRef idx="minor">
            <a:schemeClr val="tx1"/>
          </a:fontRef>
        </p:style>
      </p:cxnSp>
      <p:cxnSp>
        <p:nvCxnSpPr>
          <p:cNvPr id="22" name="カギ線コネクタ 21"/>
          <p:cNvCxnSpPr>
            <a:stCxn id="5" idx="3"/>
            <a:endCxn id="7" idx="1"/>
          </p:cNvCxnSpPr>
          <p:nvPr/>
        </p:nvCxnSpPr>
        <p:spPr>
          <a:xfrm flipV="1">
            <a:off x="689013" y="3303604"/>
            <a:ext cx="577264" cy="64689"/>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25" name="カギ線コネクタ 24"/>
          <p:cNvCxnSpPr>
            <a:stCxn id="5" idx="3"/>
            <a:endCxn id="8" idx="1"/>
          </p:cNvCxnSpPr>
          <p:nvPr/>
        </p:nvCxnSpPr>
        <p:spPr>
          <a:xfrm>
            <a:off x="689013" y="3368293"/>
            <a:ext cx="577264" cy="1747418"/>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28" name="カギ線コネクタ 27"/>
          <p:cNvCxnSpPr>
            <a:stCxn id="6" idx="3"/>
            <a:endCxn id="9" idx="1"/>
          </p:cNvCxnSpPr>
          <p:nvPr/>
        </p:nvCxnSpPr>
        <p:spPr>
          <a:xfrm flipV="1">
            <a:off x="3883890" y="1194991"/>
            <a:ext cx="568922" cy="335041"/>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31" name="カギ線コネクタ 30"/>
          <p:cNvCxnSpPr>
            <a:stCxn id="6" idx="3"/>
            <a:endCxn id="10" idx="1"/>
          </p:cNvCxnSpPr>
          <p:nvPr/>
        </p:nvCxnSpPr>
        <p:spPr>
          <a:xfrm>
            <a:off x="3883890" y="1530032"/>
            <a:ext cx="568922" cy="237084"/>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43" name="カギ線コネクタ 42"/>
          <p:cNvCxnSpPr>
            <a:stCxn id="7" idx="3"/>
            <a:endCxn id="14" idx="1"/>
          </p:cNvCxnSpPr>
          <p:nvPr/>
        </p:nvCxnSpPr>
        <p:spPr>
          <a:xfrm flipV="1">
            <a:off x="3870931" y="2848255"/>
            <a:ext cx="590225" cy="455349"/>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46" name="カギ線コネクタ 45"/>
          <p:cNvCxnSpPr>
            <a:stCxn id="7" idx="3"/>
            <a:endCxn id="15" idx="1"/>
          </p:cNvCxnSpPr>
          <p:nvPr/>
        </p:nvCxnSpPr>
        <p:spPr>
          <a:xfrm flipV="1">
            <a:off x="3870931" y="3300718"/>
            <a:ext cx="590224" cy="2886"/>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49" name="カギ線コネクタ 48"/>
          <p:cNvCxnSpPr>
            <a:stCxn id="7" idx="3"/>
            <a:endCxn id="16" idx="1"/>
          </p:cNvCxnSpPr>
          <p:nvPr/>
        </p:nvCxnSpPr>
        <p:spPr>
          <a:xfrm>
            <a:off x="3870931" y="3303604"/>
            <a:ext cx="590223" cy="455830"/>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52" name="カギ線コネクタ 51"/>
          <p:cNvCxnSpPr>
            <a:stCxn id="8" idx="3"/>
            <a:endCxn id="17" idx="1"/>
          </p:cNvCxnSpPr>
          <p:nvPr/>
        </p:nvCxnSpPr>
        <p:spPr>
          <a:xfrm flipV="1">
            <a:off x="3870931" y="4662676"/>
            <a:ext cx="577254" cy="453035"/>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55" name="カギ線コネクタ 54"/>
          <p:cNvCxnSpPr>
            <a:stCxn id="8" idx="3"/>
            <a:endCxn id="18" idx="1"/>
          </p:cNvCxnSpPr>
          <p:nvPr/>
        </p:nvCxnSpPr>
        <p:spPr>
          <a:xfrm flipV="1">
            <a:off x="3870931" y="5115139"/>
            <a:ext cx="577253" cy="572"/>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58" name="カギ線コネクタ 57"/>
          <p:cNvCxnSpPr>
            <a:stCxn id="8" idx="3"/>
            <a:endCxn id="19" idx="1"/>
          </p:cNvCxnSpPr>
          <p:nvPr/>
        </p:nvCxnSpPr>
        <p:spPr>
          <a:xfrm>
            <a:off x="3870931" y="5115711"/>
            <a:ext cx="577264" cy="456445"/>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sp>
        <p:nvSpPr>
          <p:cNvPr id="102" name="テキスト ボックス 101"/>
          <p:cNvSpPr txBox="1"/>
          <p:nvPr/>
        </p:nvSpPr>
        <p:spPr>
          <a:xfrm>
            <a:off x="-3302" y="384334"/>
            <a:ext cx="980947" cy="307777"/>
          </a:xfrm>
          <a:prstGeom prst="rect">
            <a:avLst/>
          </a:prstGeom>
          <a:noFill/>
        </p:spPr>
        <p:txBody>
          <a:bodyPr wrap="square" rtlCol="0">
            <a:spAutoFit/>
          </a:bodyPr>
          <a:lstStyle/>
          <a:p>
            <a:r>
              <a:rPr kumimoji="1" lang="ja-JP" altLang="en-US" sz="1400" dirty="0" smtClean="0"/>
              <a:t>理想状態</a:t>
            </a:r>
            <a:endParaRPr kumimoji="1" lang="ja-JP" altLang="en-US" sz="1400" dirty="0"/>
          </a:p>
        </p:txBody>
      </p:sp>
      <p:sp>
        <p:nvSpPr>
          <p:cNvPr id="103" name="テキスト ボックス 102"/>
          <p:cNvSpPr txBox="1"/>
          <p:nvPr/>
        </p:nvSpPr>
        <p:spPr>
          <a:xfrm>
            <a:off x="1279236" y="390635"/>
            <a:ext cx="2591695" cy="307777"/>
          </a:xfrm>
          <a:prstGeom prst="rect">
            <a:avLst/>
          </a:prstGeom>
          <a:noFill/>
        </p:spPr>
        <p:txBody>
          <a:bodyPr wrap="square" rtlCol="0">
            <a:spAutoFit/>
          </a:bodyPr>
          <a:lstStyle/>
          <a:p>
            <a:pPr algn="ctr"/>
            <a:r>
              <a:rPr kumimoji="1" lang="ja-JP" altLang="en-US" sz="1400" dirty="0" smtClean="0"/>
              <a:t>実施項目（大項目）</a:t>
            </a:r>
            <a:endParaRPr kumimoji="1" lang="ja-JP" altLang="en-US" sz="1400" dirty="0"/>
          </a:p>
        </p:txBody>
      </p:sp>
      <p:sp>
        <p:nvSpPr>
          <p:cNvPr id="104" name="テキスト ボックス 103"/>
          <p:cNvSpPr txBox="1"/>
          <p:nvPr/>
        </p:nvSpPr>
        <p:spPr>
          <a:xfrm>
            <a:off x="7030713" y="395158"/>
            <a:ext cx="2591695" cy="307777"/>
          </a:xfrm>
          <a:prstGeom prst="rect">
            <a:avLst/>
          </a:prstGeom>
          <a:noFill/>
        </p:spPr>
        <p:txBody>
          <a:bodyPr wrap="square" rtlCol="0">
            <a:spAutoFit/>
          </a:bodyPr>
          <a:lstStyle/>
          <a:p>
            <a:pPr algn="ctr"/>
            <a:r>
              <a:rPr kumimoji="1" lang="ja-JP" altLang="en-US" sz="1400" dirty="0" smtClean="0"/>
              <a:t>実施項目（小項目）</a:t>
            </a:r>
            <a:endParaRPr kumimoji="1" lang="ja-JP" altLang="en-US" sz="1400" dirty="0"/>
          </a:p>
        </p:txBody>
      </p:sp>
      <p:sp>
        <p:nvSpPr>
          <p:cNvPr id="2" name="スライド番号プレースホルダー 1"/>
          <p:cNvSpPr>
            <a:spLocks noGrp="1"/>
          </p:cNvSpPr>
          <p:nvPr>
            <p:ph type="sldNum" sz="quarter" idx="12"/>
          </p:nvPr>
        </p:nvSpPr>
        <p:spPr/>
        <p:txBody>
          <a:bodyPr/>
          <a:lstStyle/>
          <a:p>
            <a:fld id="{A9F0AF30-3F15-4839-9E98-07A8D3C4B492}" type="slidenum">
              <a:rPr kumimoji="1" lang="ja-JP" altLang="en-US" smtClean="0"/>
              <a:t>3</a:t>
            </a:fld>
            <a:endParaRPr kumimoji="1" lang="ja-JP" altLang="en-US"/>
          </a:p>
        </p:txBody>
      </p:sp>
      <p:sp>
        <p:nvSpPr>
          <p:cNvPr id="45" name="テキスト ボックス 44"/>
          <p:cNvSpPr txBox="1"/>
          <p:nvPr/>
        </p:nvSpPr>
        <p:spPr>
          <a:xfrm>
            <a:off x="11395130" y="0"/>
            <a:ext cx="796870" cy="307777"/>
          </a:xfrm>
          <a:prstGeom prst="rect">
            <a:avLst/>
          </a:prstGeom>
          <a:solidFill>
            <a:schemeClr val="bg1">
              <a:lumMod val="85000"/>
            </a:schemeClr>
          </a:solidFill>
          <a:ln>
            <a:solidFill>
              <a:schemeClr val="tx1"/>
            </a:solidFill>
          </a:ln>
        </p:spPr>
        <p:txBody>
          <a:bodyPr wrap="square" rtlCol="0">
            <a:spAutoFit/>
          </a:bodyPr>
          <a:lstStyle/>
          <a:p>
            <a:r>
              <a:rPr lang="ja-JP" altLang="en-US" sz="1400" b="1" dirty="0" smtClean="0">
                <a:solidFill>
                  <a:srgbClr val="FF0000"/>
                </a:solidFill>
              </a:rPr>
              <a:t>記載</a:t>
            </a:r>
            <a:r>
              <a:rPr lang="ja-JP" altLang="en-US" sz="1400" b="1" dirty="0">
                <a:solidFill>
                  <a:srgbClr val="FF0000"/>
                </a:solidFill>
              </a:rPr>
              <a:t>例</a:t>
            </a:r>
            <a:endParaRPr kumimoji="1" lang="en-US" altLang="ja-JP" sz="1400" b="1" dirty="0" smtClean="0">
              <a:solidFill>
                <a:srgbClr val="FF0000"/>
              </a:solidFill>
            </a:endParaRPr>
          </a:p>
        </p:txBody>
      </p:sp>
    </p:spTree>
    <p:extLst>
      <p:ext uri="{BB962C8B-B14F-4D97-AF65-F5344CB8AC3E}">
        <p14:creationId xmlns:p14="http://schemas.microsoft.com/office/powerpoint/2010/main" val="2918444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226916" y="307777"/>
            <a:ext cx="10965084" cy="63946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12" name="正方形/長方形 11"/>
          <p:cNvSpPr/>
          <p:nvPr/>
        </p:nvSpPr>
        <p:spPr>
          <a:xfrm>
            <a:off x="0" y="307776"/>
            <a:ext cx="1226916" cy="6394682"/>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実施内容</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sp>
        <p:nvSpPr>
          <p:cNvPr id="61" name="テキスト ボックス 60"/>
          <p:cNvSpPr txBox="1"/>
          <p:nvPr/>
        </p:nvSpPr>
        <p:spPr>
          <a:xfrm>
            <a:off x="0" y="1639"/>
            <a:ext cx="1226916" cy="307777"/>
          </a:xfrm>
          <a:prstGeom prst="rect">
            <a:avLst/>
          </a:prstGeom>
          <a:solidFill>
            <a:srgbClr val="FFC000"/>
          </a:solidFill>
          <a:ln>
            <a:solidFill>
              <a:schemeClr val="tx1"/>
            </a:solidFill>
          </a:ln>
        </p:spPr>
        <p:txBody>
          <a:bodyPr wrap="square" rtlCol="0">
            <a:spAutoFit/>
          </a:bodyPr>
          <a:lstStyle/>
          <a:p>
            <a:pPr algn="ctr"/>
            <a:r>
              <a:rPr lang="ja-JP" altLang="en-US" sz="1400" b="1" dirty="0" smtClean="0"/>
              <a:t>大項目名</a:t>
            </a:r>
            <a:endParaRPr kumimoji="1" lang="ja-JP" altLang="en-US" sz="1400" b="1" dirty="0"/>
          </a:p>
        </p:txBody>
      </p:sp>
      <p:sp>
        <p:nvSpPr>
          <p:cNvPr id="62" name="テキスト ボックス 61"/>
          <p:cNvSpPr txBox="1"/>
          <p:nvPr/>
        </p:nvSpPr>
        <p:spPr>
          <a:xfrm>
            <a:off x="1226916" y="-1153"/>
            <a:ext cx="10965084" cy="307777"/>
          </a:xfrm>
          <a:prstGeom prst="rect">
            <a:avLst/>
          </a:prstGeom>
          <a:noFill/>
          <a:ln>
            <a:solidFill>
              <a:schemeClr val="tx1"/>
            </a:solidFill>
          </a:ln>
        </p:spPr>
        <p:txBody>
          <a:bodyPr wrap="square" rtlCol="0">
            <a:spAutoFit/>
          </a:bodyPr>
          <a:lstStyle/>
          <a:p>
            <a:r>
              <a:rPr lang="ja-JP" altLang="en-US" sz="1400" dirty="0" smtClean="0">
                <a:latin typeface="メイリオ" panose="020B0604030504040204" pitchFamily="50" charset="-128"/>
                <a:ea typeface="メイリオ" panose="020B0604030504040204" pitchFamily="50" charset="-128"/>
              </a:rPr>
              <a:t>全体概要</a:t>
            </a:r>
            <a:endParaRPr lang="ja-JP" altLang="en-US" sz="1400" dirty="0">
              <a:latin typeface="メイリオ" panose="020B0604030504040204" pitchFamily="50" charset="-128"/>
              <a:ea typeface="メイリオ" panose="020B0604030504040204" pitchFamily="50" charset="-128"/>
            </a:endParaRPr>
          </a:p>
        </p:txBody>
      </p:sp>
      <p:sp>
        <p:nvSpPr>
          <p:cNvPr id="168" name="テキスト ボックス 167"/>
          <p:cNvSpPr txBox="1"/>
          <p:nvPr/>
        </p:nvSpPr>
        <p:spPr>
          <a:xfrm>
            <a:off x="1355888" y="1556343"/>
            <a:ext cx="10707139" cy="3539430"/>
          </a:xfrm>
          <a:prstGeom prst="rect">
            <a:avLst/>
          </a:prstGeom>
          <a:solidFill>
            <a:schemeClr val="bg1">
              <a:lumMod val="85000"/>
            </a:schemeClr>
          </a:solidFill>
          <a:ln>
            <a:solidFill>
              <a:schemeClr val="tx1"/>
            </a:solidFill>
          </a:ln>
        </p:spPr>
        <p:txBody>
          <a:bodyPr wrap="square" rtlCol="0">
            <a:spAutoFit/>
          </a:bodyPr>
          <a:lstStyle/>
          <a:p>
            <a:r>
              <a:rPr kumimoji="1" lang="en-US" altLang="ja-JP" sz="1400" b="1" dirty="0" smtClean="0">
                <a:solidFill>
                  <a:srgbClr val="FF0000"/>
                </a:solidFill>
              </a:rPr>
              <a:t>【</a:t>
            </a:r>
            <a:r>
              <a:rPr kumimoji="1" lang="ja-JP" altLang="en-US" sz="1400" b="1" dirty="0" smtClean="0">
                <a:solidFill>
                  <a:srgbClr val="FF0000"/>
                </a:solidFill>
              </a:rPr>
              <a:t>本シートについて</a:t>
            </a:r>
            <a:r>
              <a:rPr kumimoji="1" lang="en-US" altLang="ja-JP" sz="1400" b="1" dirty="0" smtClean="0">
                <a:solidFill>
                  <a:srgbClr val="FF0000"/>
                </a:solidFill>
              </a:rPr>
              <a:t>】</a:t>
            </a:r>
          </a:p>
          <a:p>
            <a:r>
              <a:rPr kumimoji="1" lang="ja-JP" altLang="en-US" sz="1400" b="1" dirty="0" smtClean="0">
                <a:solidFill>
                  <a:srgbClr val="FF0000"/>
                </a:solidFill>
              </a:rPr>
              <a:t>・本シートはフロントヤード改革（オムニチャネル化）全体の提案内容を記載すること</a:t>
            </a:r>
            <a:endParaRPr kumimoji="1" lang="en-US" altLang="ja-JP" sz="1400" b="1" dirty="0" smtClean="0">
              <a:solidFill>
                <a:srgbClr val="FF0000"/>
              </a:solidFill>
            </a:endParaRPr>
          </a:p>
          <a:p>
            <a:r>
              <a:rPr lang="ja-JP" altLang="en-US" sz="1400" b="1" dirty="0" smtClean="0">
                <a:solidFill>
                  <a:srgbClr val="FF0000"/>
                </a:solidFill>
              </a:rPr>
              <a:t>・各記載項目の枠幅は変更してかまわない。</a:t>
            </a:r>
            <a:endParaRPr kumimoji="1" lang="en-US" altLang="ja-JP" sz="1400" b="1" dirty="0" smtClean="0">
              <a:solidFill>
                <a:srgbClr val="FF0000"/>
              </a:solidFill>
            </a:endParaRPr>
          </a:p>
          <a:p>
            <a:r>
              <a:rPr lang="ja-JP" altLang="en-US" sz="1400" b="1" dirty="0" smtClean="0">
                <a:solidFill>
                  <a:srgbClr val="FF0000"/>
                </a:solidFill>
              </a:rPr>
              <a:t>・本シートは、１実施項目につき</a:t>
            </a:r>
            <a:r>
              <a:rPr lang="en-US" altLang="ja-JP" sz="1400" b="1" dirty="0" smtClean="0">
                <a:solidFill>
                  <a:srgbClr val="FF0000"/>
                </a:solidFill>
              </a:rPr>
              <a:t>1</a:t>
            </a:r>
            <a:r>
              <a:rPr lang="ja-JP" altLang="en-US" sz="1400" b="1" dirty="0" smtClean="0">
                <a:solidFill>
                  <a:srgbClr val="FF0000"/>
                </a:solidFill>
              </a:rPr>
              <a:t>枚を推奨するが、複数枚の作成や別紙の利用も妨げない。</a:t>
            </a:r>
            <a:endParaRPr lang="en-US" altLang="ja-JP" sz="1400" b="1" dirty="0" smtClean="0">
              <a:solidFill>
                <a:srgbClr val="FF0000"/>
              </a:solidFill>
            </a:endParaRPr>
          </a:p>
          <a:p>
            <a:r>
              <a:rPr kumimoji="1" lang="ja-JP" altLang="en-US" sz="1400" b="1" dirty="0">
                <a:solidFill>
                  <a:srgbClr val="FF0000"/>
                </a:solidFill>
              </a:rPr>
              <a:t>　</a:t>
            </a:r>
            <a:r>
              <a:rPr kumimoji="1" lang="ja-JP" altLang="en-US" sz="1400" b="1" dirty="0" smtClean="0">
                <a:solidFill>
                  <a:srgbClr val="FF0000"/>
                </a:solidFill>
              </a:rPr>
              <a:t>別紙の場合は、どの資料がどの項目</a:t>
            </a:r>
            <a:r>
              <a:rPr lang="ja-JP" altLang="en-US" sz="1400" b="1" dirty="0" smtClean="0">
                <a:solidFill>
                  <a:srgbClr val="FF0000"/>
                </a:solidFill>
              </a:rPr>
              <a:t>の別紙かわかるよう、ファイル名や資料に項目名と別紙である旨を記載すること。</a:t>
            </a:r>
            <a:endParaRPr lang="en-US" altLang="ja-JP" sz="1400" b="1" dirty="0" smtClean="0">
              <a:solidFill>
                <a:srgbClr val="FF0000"/>
              </a:solidFill>
            </a:endParaRPr>
          </a:p>
          <a:p>
            <a:endParaRPr kumimoji="1" lang="en-US" altLang="ja-JP" sz="1400" b="1" dirty="0">
              <a:solidFill>
                <a:srgbClr val="FF0000"/>
              </a:solidFill>
            </a:endParaRPr>
          </a:p>
          <a:p>
            <a:r>
              <a:rPr lang="en-US" altLang="ja-JP" sz="1400" b="1" dirty="0" smtClean="0">
                <a:solidFill>
                  <a:srgbClr val="FF0000"/>
                </a:solidFill>
              </a:rPr>
              <a:t>【</a:t>
            </a:r>
            <a:r>
              <a:rPr lang="ja-JP" altLang="en-US" sz="1400" b="1" dirty="0" smtClean="0">
                <a:solidFill>
                  <a:srgbClr val="FF0000"/>
                </a:solidFill>
              </a:rPr>
              <a:t>実施内容の記載について</a:t>
            </a:r>
            <a:r>
              <a:rPr lang="en-US" altLang="ja-JP" sz="1400" b="1" dirty="0" smtClean="0">
                <a:solidFill>
                  <a:srgbClr val="FF0000"/>
                </a:solidFill>
              </a:rPr>
              <a:t>】</a:t>
            </a:r>
          </a:p>
          <a:p>
            <a:r>
              <a:rPr lang="ja-JP" altLang="en-US" sz="1400" b="1" dirty="0" smtClean="0">
                <a:solidFill>
                  <a:srgbClr val="FF0000"/>
                </a:solidFill>
              </a:rPr>
              <a:t>・目指すべき</a:t>
            </a:r>
            <a:r>
              <a:rPr lang="ja-JP" altLang="en-US" sz="1400" b="1" dirty="0">
                <a:solidFill>
                  <a:srgbClr val="FF0000"/>
                </a:solidFill>
              </a:rPr>
              <a:t>方針と具体的にどのようなサービス（フロントヤード及びバックヤード）によって実現するの</a:t>
            </a:r>
            <a:r>
              <a:rPr lang="ja-JP" altLang="en-US" sz="1400" b="1" dirty="0" smtClean="0">
                <a:solidFill>
                  <a:srgbClr val="FF0000"/>
                </a:solidFill>
              </a:rPr>
              <a:t>か、実現</a:t>
            </a:r>
            <a:r>
              <a:rPr lang="ja-JP" altLang="en-US" sz="1400" b="1" dirty="0">
                <a:solidFill>
                  <a:srgbClr val="FF0000"/>
                </a:solidFill>
              </a:rPr>
              <a:t>手段</a:t>
            </a:r>
            <a:r>
              <a:rPr lang="ja-JP" altLang="en-US" sz="1400" b="1" dirty="0" smtClean="0">
                <a:solidFill>
                  <a:srgbClr val="FF0000"/>
                </a:solidFill>
              </a:rPr>
              <a:t>・分析する</a:t>
            </a:r>
            <a:endParaRPr lang="en-US" altLang="ja-JP" sz="1400" b="1" dirty="0" smtClean="0">
              <a:solidFill>
                <a:srgbClr val="FF0000"/>
              </a:solidFill>
            </a:endParaRPr>
          </a:p>
          <a:p>
            <a:r>
              <a:rPr lang="ja-JP" altLang="en-US" sz="1400" b="1" dirty="0" smtClean="0">
                <a:solidFill>
                  <a:srgbClr val="FF0000"/>
                </a:solidFill>
              </a:rPr>
              <a:t>データ</a:t>
            </a:r>
            <a:r>
              <a:rPr lang="ja-JP" altLang="en-US" sz="1400" b="1" dirty="0">
                <a:solidFill>
                  <a:srgbClr val="FF0000"/>
                </a:solidFill>
              </a:rPr>
              <a:t>を具体的に記載する</a:t>
            </a:r>
            <a:r>
              <a:rPr lang="ja-JP" altLang="en-US" sz="1400" b="1" dirty="0" smtClean="0">
                <a:solidFill>
                  <a:srgbClr val="FF0000"/>
                </a:solidFill>
              </a:rPr>
              <a:t>こと</a:t>
            </a:r>
            <a:endParaRPr lang="en-US" altLang="ja-JP" sz="1400" b="1" dirty="0" smtClean="0">
              <a:solidFill>
                <a:srgbClr val="FF0000"/>
              </a:solidFill>
            </a:endParaRPr>
          </a:p>
          <a:p>
            <a:r>
              <a:rPr lang="ja-JP" altLang="en-US" sz="1400" b="1" dirty="0" smtClean="0">
                <a:solidFill>
                  <a:srgbClr val="FF0000"/>
                </a:solidFill>
              </a:rPr>
              <a:t>・酒田市が総務省に対して提案している内容は、必須項目であるため、別添</a:t>
            </a:r>
            <a:r>
              <a:rPr lang="en-US" altLang="ja-JP" sz="1400" b="1" dirty="0" smtClean="0">
                <a:solidFill>
                  <a:srgbClr val="FF0000"/>
                </a:solidFill>
              </a:rPr>
              <a:t>1</a:t>
            </a:r>
            <a:r>
              <a:rPr lang="ja-JP" altLang="en-US" sz="1400" b="1" dirty="0" smtClean="0">
                <a:solidFill>
                  <a:srgbClr val="FF0000"/>
                </a:solidFill>
              </a:rPr>
              <a:t>の「取組全体の体系図」の内容は実施内容の最低水準となる。そのため、取組全体の体系図にある内容を行う提案をすること</a:t>
            </a:r>
            <a:endParaRPr lang="en-US" altLang="ja-JP" sz="1400" b="1" dirty="0" smtClean="0">
              <a:solidFill>
                <a:srgbClr val="FF0000"/>
              </a:solidFill>
            </a:endParaRPr>
          </a:p>
          <a:p>
            <a:r>
              <a:rPr lang="ja-JP" altLang="en-US" sz="1400" b="1" dirty="0">
                <a:solidFill>
                  <a:srgbClr val="FF0000"/>
                </a:solidFill>
              </a:rPr>
              <a:t>　</a:t>
            </a:r>
            <a:r>
              <a:rPr lang="en-US" altLang="ja-JP" sz="1400" b="1" dirty="0" smtClean="0">
                <a:solidFill>
                  <a:srgbClr val="FF0000"/>
                </a:solidFill>
              </a:rPr>
              <a:t>※</a:t>
            </a:r>
            <a:r>
              <a:rPr lang="ja-JP" altLang="en-US" sz="1400" b="1" dirty="0" smtClean="0">
                <a:solidFill>
                  <a:srgbClr val="FF0000"/>
                </a:solidFill>
              </a:rPr>
              <a:t>サービス実現のためのバックヤード変革の内容も記載すること</a:t>
            </a:r>
            <a:endParaRPr lang="en-US" altLang="ja-JP" sz="1400" b="1" dirty="0" smtClean="0">
              <a:solidFill>
                <a:srgbClr val="FF0000"/>
              </a:solidFill>
            </a:endParaRPr>
          </a:p>
          <a:p>
            <a:r>
              <a:rPr lang="ja-JP" altLang="en-US" sz="1400" b="1" dirty="0" smtClean="0">
                <a:solidFill>
                  <a:srgbClr val="FF0000"/>
                </a:solidFill>
              </a:rPr>
              <a:t>・本シートは、主に提案者の事業内容理解、提案内容の評価に用いる。また、本シートで提案する実施内容と実施項目（小項目）ごとに作成するシートに記載される実施方法との整合性の評価にも用いる。</a:t>
            </a:r>
            <a:endParaRPr lang="en-US" altLang="ja-JP" sz="1400" b="1" dirty="0">
              <a:solidFill>
                <a:srgbClr val="FF0000"/>
              </a:solidFill>
            </a:endParaRPr>
          </a:p>
          <a:p>
            <a:r>
              <a:rPr lang="ja-JP" altLang="en-US" sz="1400" b="1" dirty="0">
                <a:solidFill>
                  <a:srgbClr val="FF0000"/>
                </a:solidFill>
              </a:rPr>
              <a:t>・提案にあたっては、別添１及び別添２を参考すること</a:t>
            </a:r>
            <a:endParaRPr lang="en-US" altLang="ja-JP" sz="1400" b="1" dirty="0">
              <a:solidFill>
                <a:srgbClr val="FF0000"/>
              </a:solidFill>
            </a:endParaRPr>
          </a:p>
          <a:p>
            <a:endParaRPr kumimoji="1" lang="en-US" altLang="ja-JP" sz="1400" b="1" dirty="0" smtClean="0">
              <a:solidFill>
                <a:srgbClr val="FF0000"/>
              </a:solidFill>
            </a:endParaRPr>
          </a:p>
        </p:txBody>
      </p:sp>
      <p:sp>
        <p:nvSpPr>
          <p:cNvPr id="2" name="スライド番号プレースホルダー 1"/>
          <p:cNvSpPr>
            <a:spLocks noGrp="1"/>
          </p:cNvSpPr>
          <p:nvPr>
            <p:ph type="sldNum" sz="quarter" idx="12"/>
          </p:nvPr>
        </p:nvSpPr>
        <p:spPr/>
        <p:txBody>
          <a:bodyPr/>
          <a:lstStyle/>
          <a:p>
            <a:fld id="{A9F0AF30-3F15-4839-9E98-07A8D3C4B492}" type="slidenum">
              <a:rPr kumimoji="1" lang="ja-JP" altLang="en-US" smtClean="0"/>
              <a:t>4</a:t>
            </a:fld>
            <a:endParaRPr kumimoji="1" lang="ja-JP" altLang="en-US"/>
          </a:p>
        </p:txBody>
      </p:sp>
    </p:spTree>
    <p:extLst>
      <p:ext uri="{BB962C8B-B14F-4D97-AF65-F5344CB8AC3E}">
        <p14:creationId xmlns:p14="http://schemas.microsoft.com/office/powerpoint/2010/main" val="2292531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226916" y="307777"/>
            <a:ext cx="10965084" cy="63946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dirty="0" smtClean="0">
                <a:solidFill>
                  <a:schemeClr val="tx1"/>
                </a:solidFill>
                <a:latin typeface="メイリオ" panose="020B0604030504040204" pitchFamily="50" charset="-128"/>
                <a:ea typeface="メイリオ" panose="020B0604030504040204" pitchFamily="50" charset="-128"/>
              </a:rPr>
              <a:t>実施方針</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marL="285750" indent="-285750">
              <a:buFont typeface="Arial" panose="020B0604020202020204" pitchFamily="34" charset="0"/>
              <a:buChar char="•"/>
            </a:pPr>
            <a:r>
              <a:rPr lang="ja-JP" altLang="en-US" sz="1400" dirty="0">
                <a:solidFill>
                  <a:schemeClr val="tx1"/>
                </a:solidFill>
                <a:latin typeface="メイリオ" panose="020B0604030504040204" pitchFamily="50" charset="-128"/>
                <a:ea typeface="メイリオ" panose="020B0604030504040204" pitchFamily="50" charset="-128"/>
              </a:rPr>
              <a:t>来庁</a:t>
            </a:r>
            <a:r>
              <a:rPr lang="ja-JP" altLang="en-US" sz="1400" dirty="0" smtClean="0">
                <a:solidFill>
                  <a:schemeClr val="tx1"/>
                </a:solidFill>
                <a:latin typeface="メイリオ" panose="020B0604030504040204" pitchFamily="50" charset="-128"/>
                <a:ea typeface="メイリオ" panose="020B0604030504040204" pitchFamily="50" charset="-128"/>
              </a:rPr>
              <a:t>より</a:t>
            </a:r>
            <a:r>
              <a:rPr lang="ja-JP" altLang="en-US" sz="1400" dirty="0">
                <a:solidFill>
                  <a:schemeClr val="tx1"/>
                </a:solidFill>
                <a:latin typeface="メイリオ" panose="020B0604030504040204" pitchFamily="50" charset="-128"/>
                <a:ea typeface="メイリオ" panose="020B0604030504040204" pitchFamily="50" charset="-128"/>
              </a:rPr>
              <a:t>便利</a:t>
            </a:r>
            <a:r>
              <a:rPr lang="ja-JP" altLang="en-US" sz="1400" dirty="0" smtClean="0">
                <a:solidFill>
                  <a:schemeClr val="tx1"/>
                </a:solidFill>
                <a:latin typeface="メイリオ" panose="020B0604030504040204" pitchFamily="50" charset="-128"/>
                <a:ea typeface="メイリオ" panose="020B0604030504040204" pitchFamily="50" charset="-128"/>
              </a:rPr>
              <a:t>なオンライン申請を</a:t>
            </a:r>
            <a:r>
              <a:rPr lang="ja-JP" altLang="en-US" sz="1400" dirty="0">
                <a:solidFill>
                  <a:schemeClr val="tx1"/>
                </a:solidFill>
                <a:latin typeface="メイリオ" panose="020B0604030504040204" pitchFamily="50" charset="-128"/>
                <a:ea typeface="メイリオ" panose="020B0604030504040204" pitchFamily="50" charset="-128"/>
              </a:rPr>
              <a:t>実現</a:t>
            </a:r>
            <a:r>
              <a:rPr lang="ja-JP" altLang="en-US" sz="1400" dirty="0" smtClean="0">
                <a:solidFill>
                  <a:schemeClr val="tx1"/>
                </a:solidFill>
                <a:latin typeface="メイリオ" panose="020B0604030504040204" pitchFamily="50" charset="-128"/>
                <a:ea typeface="メイリオ" panose="020B0604030504040204" pitchFamily="50" charset="-128"/>
              </a:rPr>
              <a:t>するため、オンライン申請全体のユーザー体験を調査し、改善ポイントを特定する。</a:t>
            </a:r>
            <a:endParaRPr lang="en-US" altLang="ja-JP" sz="1400" dirty="0" smtClean="0">
              <a:solidFill>
                <a:schemeClr val="tx1"/>
              </a:solidFill>
              <a:latin typeface="メイリオ" panose="020B0604030504040204" pitchFamily="50" charset="-128"/>
              <a:ea typeface="メイリオ" panose="020B0604030504040204" pitchFamily="50" charset="-128"/>
            </a:endParaRPr>
          </a:p>
          <a:p>
            <a:pPr marL="285750" indent="-285750">
              <a:buFont typeface="Arial" panose="020B0604020202020204" pitchFamily="34" charset="0"/>
              <a:buChar char="•"/>
            </a:pPr>
            <a:r>
              <a:rPr lang="ja-JP" altLang="en-US" sz="1400" dirty="0" smtClean="0">
                <a:solidFill>
                  <a:schemeClr val="tx1"/>
                </a:solidFill>
                <a:latin typeface="メイリオ" panose="020B0604030504040204" pitchFamily="50" charset="-128"/>
                <a:ea typeface="メイリオ" panose="020B0604030504040204" pitchFamily="50" charset="-128"/>
              </a:rPr>
              <a:t>ランニングコストの上昇を抑えるため、</a:t>
            </a:r>
            <a:r>
              <a:rPr kumimoji="1" lang="ja-JP" altLang="en-US" sz="1400" dirty="0" smtClean="0">
                <a:solidFill>
                  <a:schemeClr val="tx1"/>
                </a:solidFill>
                <a:latin typeface="メイリオ" panose="020B0604030504040204" pitchFamily="50" charset="-128"/>
                <a:ea typeface="メイリオ" panose="020B0604030504040204" pitchFamily="50" charset="-128"/>
              </a:rPr>
              <a:t>追加のツールの導入ではなく画面デザインや導線の見直しでの改善を検討する。</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marL="285750" indent="-285750">
              <a:buFont typeface="Arial" panose="020B0604020202020204" pitchFamily="34" charset="0"/>
              <a:buChar char="•"/>
            </a:pPr>
            <a:r>
              <a:rPr lang="ja-JP" altLang="en-US" sz="1400" dirty="0">
                <a:solidFill>
                  <a:schemeClr val="tx1"/>
                </a:solidFill>
                <a:latin typeface="メイリオ" panose="020B0604030504040204" pitchFamily="50" charset="-128"/>
                <a:ea typeface="メイリオ" panose="020B0604030504040204" pitchFamily="50" charset="-128"/>
              </a:rPr>
              <a:t>検討</a:t>
            </a:r>
            <a:r>
              <a:rPr lang="ja-JP" altLang="en-US" sz="1400" dirty="0" smtClean="0">
                <a:solidFill>
                  <a:schemeClr val="tx1"/>
                </a:solidFill>
                <a:latin typeface="メイリオ" panose="020B0604030504040204" pitchFamily="50" charset="-128"/>
                <a:ea typeface="メイリオ" panose="020B0604030504040204" pitchFamily="50" charset="-128"/>
              </a:rPr>
              <a:t>にあたっては、より多くの市民が便利になったオンライン申請を利用するよう、比較的デジタルリテラシーが低い市民も利用できるように検討する。</a:t>
            </a:r>
            <a:endParaRPr lang="en-US" altLang="ja-JP" sz="1400" dirty="0" smtClean="0">
              <a:solidFill>
                <a:schemeClr val="tx1"/>
              </a:solidFill>
              <a:latin typeface="メイリオ" panose="020B0604030504040204" pitchFamily="50" charset="-128"/>
              <a:ea typeface="メイリオ" panose="020B0604030504040204" pitchFamily="50" charset="-128"/>
            </a:endParaRPr>
          </a:p>
          <a:p>
            <a:pPr marL="285750" indent="-285750">
              <a:buFont typeface="Arial" panose="020B0604020202020204" pitchFamily="34" charset="0"/>
              <a:buChar char="•"/>
            </a:pPr>
            <a:endParaRPr kumimoji="1" lang="en-US" altLang="ja-JP" sz="1400" dirty="0">
              <a:solidFill>
                <a:schemeClr val="tx1"/>
              </a:solidFill>
              <a:latin typeface="メイリオ" panose="020B0604030504040204" pitchFamily="50" charset="-128"/>
              <a:ea typeface="メイリオ" panose="020B0604030504040204" pitchFamily="50" charset="-128"/>
            </a:endParaRPr>
          </a:p>
          <a:p>
            <a:r>
              <a:rPr lang="ja-JP" altLang="en-US" sz="1400" dirty="0" smtClean="0">
                <a:solidFill>
                  <a:schemeClr val="tx1"/>
                </a:solidFill>
                <a:latin typeface="メイリオ" panose="020B0604030504040204" pitchFamily="50" charset="-128"/>
                <a:ea typeface="メイリオ" panose="020B0604030504040204" pitchFamily="50" charset="-128"/>
              </a:rPr>
              <a:t>実施内容</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12" name="正方形/長方形 11"/>
          <p:cNvSpPr/>
          <p:nvPr/>
        </p:nvSpPr>
        <p:spPr>
          <a:xfrm>
            <a:off x="0" y="307776"/>
            <a:ext cx="1226916" cy="6394682"/>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実施内容</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sp>
        <p:nvSpPr>
          <p:cNvPr id="58" name="テキスト ボックス 57"/>
          <p:cNvSpPr txBox="1"/>
          <p:nvPr/>
        </p:nvSpPr>
        <p:spPr>
          <a:xfrm>
            <a:off x="11395130" y="0"/>
            <a:ext cx="796870" cy="307777"/>
          </a:xfrm>
          <a:prstGeom prst="rect">
            <a:avLst/>
          </a:prstGeom>
          <a:solidFill>
            <a:schemeClr val="bg1">
              <a:lumMod val="85000"/>
            </a:schemeClr>
          </a:solidFill>
          <a:ln>
            <a:solidFill>
              <a:schemeClr val="tx1"/>
            </a:solidFill>
          </a:ln>
        </p:spPr>
        <p:txBody>
          <a:bodyPr wrap="square" rtlCol="0">
            <a:spAutoFit/>
          </a:bodyPr>
          <a:lstStyle/>
          <a:p>
            <a:r>
              <a:rPr lang="ja-JP" altLang="en-US" sz="1400" b="1" dirty="0" smtClean="0">
                <a:solidFill>
                  <a:srgbClr val="FF0000"/>
                </a:solidFill>
              </a:rPr>
              <a:t>記載</a:t>
            </a:r>
            <a:r>
              <a:rPr lang="ja-JP" altLang="en-US" sz="1400" b="1" dirty="0">
                <a:solidFill>
                  <a:srgbClr val="FF0000"/>
                </a:solidFill>
              </a:rPr>
              <a:t>例</a:t>
            </a:r>
            <a:endParaRPr kumimoji="1" lang="en-US" altLang="ja-JP" sz="1400" b="1" dirty="0" smtClean="0">
              <a:solidFill>
                <a:srgbClr val="FF0000"/>
              </a:solidFill>
            </a:endParaRPr>
          </a:p>
        </p:txBody>
      </p:sp>
      <p:sp>
        <p:nvSpPr>
          <p:cNvPr id="61" name="テキスト ボックス 60"/>
          <p:cNvSpPr txBox="1"/>
          <p:nvPr/>
        </p:nvSpPr>
        <p:spPr>
          <a:xfrm>
            <a:off x="0" y="1639"/>
            <a:ext cx="1226916" cy="307777"/>
          </a:xfrm>
          <a:prstGeom prst="rect">
            <a:avLst/>
          </a:prstGeom>
          <a:solidFill>
            <a:srgbClr val="FFC000"/>
          </a:solidFill>
          <a:ln>
            <a:solidFill>
              <a:schemeClr val="tx1"/>
            </a:solidFill>
          </a:ln>
        </p:spPr>
        <p:txBody>
          <a:bodyPr wrap="square" rtlCol="0">
            <a:spAutoFit/>
          </a:bodyPr>
          <a:lstStyle/>
          <a:p>
            <a:pPr algn="ctr"/>
            <a:r>
              <a:rPr lang="ja-JP" altLang="en-US" sz="1400" b="1" dirty="0" smtClean="0"/>
              <a:t>大項目名</a:t>
            </a:r>
            <a:endParaRPr kumimoji="1" lang="ja-JP" altLang="en-US" sz="1400" b="1" dirty="0"/>
          </a:p>
        </p:txBody>
      </p:sp>
      <p:sp>
        <p:nvSpPr>
          <p:cNvPr id="62" name="テキスト ボックス 61"/>
          <p:cNvSpPr txBox="1"/>
          <p:nvPr/>
        </p:nvSpPr>
        <p:spPr>
          <a:xfrm>
            <a:off x="1226916" y="-1154"/>
            <a:ext cx="10168214" cy="307777"/>
          </a:xfrm>
          <a:prstGeom prst="rect">
            <a:avLst/>
          </a:prstGeom>
          <a:noFill/>
          <a:ln>
            <a:solidFill>
              <a:schemeClr val="tx1"/>
            </a:solidFill>
          </a:ln>
        </p:spPr>
        <p:txBody>
          <a:bodyPr wrap="square" rtlCol="0">
            <a:spAutoFit/>
          </a:bodyPr>
          <a:lstStyle/>
          <a:p>
            <a:r>
              <a:rPr lang="ja-JP" altLang="en-US" sz="1400" dirty="0" smtClean="0">
                <a:latin typeface="メイリオ" panose="020B0604030504040204" pitchFamily="50" charset="-128"/>
                <a:ea typeface="メイリオ" panose="020B0604030504040204" pitchFamily="50" charset="-128"/>
              </a:rPr>
              <a:t>全体概要</a:t>
            </a:r>
            <a:endParaRPr lang="ja-JP" altLang="en-US" sz="1400" dirty="0">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2"/>
          <a:stretch>
            <a:fillRect/>
          </a:stretch>
        </p:blipFill>
        <p:spPr>
          <a:xfrm>
            <a:off x="1986730" y="1927119"/>
            <a:ext cx="8443735" cy="4613316"/>
          </a:xfrm>
          <a:prstGeom prst="rect">
            <a:avLst/>
          </a:prstGeom>
        </p:spPr>
      </p:pic>
      <p:sp>
        <p:nvSpPr>
          <p:cNvPr id="2" name="スライド番号プレースホルダー 1"/>
          <p:cNvSpPr>
            <a:spLocks noGrp="1"/>
          </p:cNvSpPr>
          <p:nvPr>
            <p:ph type="sldNum" sz="quarter" idx="12"/>
          </p:nvPr>
        </p:nvSpPr>
        <p:spPr/>
        <p:txBody>
          <a:bodyPr/>
          <a:lstStyle/>
          <a:p>
            <a:fld id="{A9F0AF30-3F15-4839-9E98-07A8D3C4B492}" type="slidenum">
              <a:rPr kumimoji="1" lang="ja-JP" altLang="en-US" smtClean="0"/>
              <a:t>5</a:t>
            </a:fld>
            <a:endParaRPr kumimoji="1" lang="ja-JP" altLang="en-US"/>
          </a:p>
        </p:txBody>
      </p:sp>
    </p:spTree>
    <p:extLst>
      <p:ext uri="{BB962C8B-B14F-4D97-AF65-F5344CB8AC3E}">
        <p14:creationId xmlns:p14="http://schemas.microsoft.com/office/powerpoint/2010/main" val="3020598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804482" y="2785"/>
            <a:ext cx="1226916" cy="307777"/>
          </a:xfrm>
          <a:prstGeom prst="rect">
            <a:avLst/>
          </a:prstGeom>
          <a:solidFill>
            <a:srgbClr val="6D6DFF"/>
          </a:solidFill>
          <a:ln>
            <a:solidFill>
              <a:schemeClr val="tx1"/>
            </a:solidFill>
          </a:ln>
        </p:spPr>
        <p:txBody>
          <a:bodyPr wrap="square" rtlCol="0">
            <a:spAutoFit/>
          </a:bodyPr>
          <a:lstStyle/>
          <a:p>
            <a:pPr algn="ctr"/>
            <a:r>
              <a:rPr lang="ja-JP" altLang="en-US" sz="1400" b="1" dirty="0" smtClean="0"/>
              <a:t>小項目名</a:t>
            </a:r>
            <a:endParaRPr kumimoji="1" lang="ja-JP" altLang="en-US" sz="1400" b="1" dirty="0"/>
          </a:p>
        </p:txBody>
      </p:sp>
      <p:sp>
        <p:nvSpPr>
          <p:cNvPr id="5" name="テキスト ボックス 4"/>
          <p:cNvSpPr txBox="1"/>
          <p:nvPr/>
        </p:nvSpPr>
        <p:spPr>
          <a:xfrm>
            <a:off x="6031398" y="0"/>
            <a:ext cx="6160602" cy="307777"/>
          </a:xfrm>
          <a:prstGeom prst="rect">
            <a:avLst/>
          </a:prstGeom>
          <a:noFill/>
          <a:ln>
            <a:solidFill>
              <a:schemeClr val="tx1"/>
            </a:solidFill>
          </a:ln>
        </p:spPr>
        <p:txBody>
          <a:bodyPr wrap="square" rtlCol="0">
            <a:spAutoFit/>
          </a:bodyPr>
          <a:lstStyle/>
          <a:p>
            <a:endParaRPr lang="ja-JP" altLang="en-US" sz="1400" dirty="0">
              <a:latin typeface="メイリオ" panose="020B0604030504040204" pitchFamily="50" charset="-128"/>
              <a:ea typeface="メイリオ" panose="020B0604030504040204" pitchFamily="50" charset="-128"/>
            </a:endParaRPr>
          </a:p>
        </p:txBody>
      </p:sp>
      <p:sp>
        <p:nvSpPr>
          <p:cNvPr id="7" name="正方形/長方形 6"/>
          <p:cNvSpPr/>
          <p:nvPr/>
        </p:nvSpPr>
        <p:spPr>
          <a:xfrm>
            <a:off x="1226916" y="307777"/>
            <a:ext cx="10965084" cy="56966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1" name="正方形/長方形 10"/>
          <p:cNvSpPr/>
          <p:nvPr/>
        </p:nvSpPr>
        <p:spPr>
          <a:xfrm>
            <a:off x="1226916" y="6007261"/>
            <a:ext cx="10965084" cy="8507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13" name="正方形/長方形 12"/>
          <p:cNvSpPr/>
          <p:nvPr/>
        </p:nvSpPr>
        <p:spPr>
          <a:xfrm>
            <a:off x="0" y="306623"/>
            <a:ext cx="1226916" cy="5700638"/>
          </a:xfrm>
          <a:prstGeom prst="rect">
            <a:avLst/>
          </a:prstGeom>
          <a:solidFill>
            <a:srgbClr val="6D6D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検討方法</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sp>
        <p:nvSpPr>
          <p:cNvPr id="14" name="正方形/長方形 13"/>
          <p:cNvSpPr/>
          <p:nvPr/>
        </p:nvSpPr>
        <p:spPr>
          <a:xfrm>
            <a:off x="0" y="6007260"/>
            <a:ext cx="1226916" cy="850740"/>
          </a:xfrm>
          <a:prstGeom prst="rect">
            <a:avLst/>
          </a:prstGeom>
          <a:solidFill>
            <a:srgbClr val="6D6D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成果物</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sp>
        <p:nvSpPr>
          <p:cNvPr id="58" name="テキスト ボックス 57"/>
          <p:cNvSpPr txBox="1"/>
          <p:nvPr/>
        </p:nvSpPr>
        <p:spPr>
          <a:xfrm>
            <a:off x="1355888" y="955456"/>
            <a:ext cx="10707139" cy="2893100"/>
          </a:xfrm>
          <a:prstGeom prst="rect">
            <a:avLst/>
          </a:prstGeom>
          <a:solidFill>
            <a:schemeClr val="bg1">
              <a:lumMod val="85000"/>
            </a:schemeClr>
          </a:solidFill>
          <a:ln>
            <a:solidFill>
              <a:schemeClr val="tx1"/>
            </a:solidFill>
          </a:ln>
        </p:spPr>
        <p:txBody>
          <a:bodyPr wrap="square" rtlCol="0">
            <a:spAutoFit/>
          </a:bodyPr>
          <a:lstStyle/>
          <a:p>
            <a:r>
              <a:rPr kumimoji="1" lang="en-US" altLang="ja-JP" sz="1400" b="1" dirty="0" smtClean="0">
                <a:solidFill>
                  <a:srgbClr val="FF0000"/>
                </a:solidFill>
              </a:rPr>
              <a:t>【</a:t>
            </a:r>
            <a:r>
              <a:rPr kumimoji="1" lang="ja-JP" altLang="en-US" sz="1400" b="1" dirty="0" smtClean="0">
                <a:solidFill>
                  <a:srgbClr val="FF0000"/>
                </a:solidFill>
              </a:rPr>
              <a:t>本シートについて</a:t>
            </a:r>
            <a:r>
              <a:rPr kumimoji="1" lang="en-US" altLang="ja-JP" sz="1400" b="1" dirty="0" smtClean="0">
                <a:solidFill>
                  <a:srgbClr val="FF0000"/>
                </a:solidFill>
              </a:rPr>
              <a:t>】</a:t>
            </a:r>
          </a:p>
          <a:p>
            <a:r>
              <a:rPr kumimoji="1" lang="ja-JP" altLang="en-US" sz="1400" b="1" dirty="0" smtClean="0">
                <a:solidFill>
                  <a:srgbClr val="FF0000"/>
                </a:solidFill>
              </a:rPr>
              <a:t>・本シートは大項目「フロントヤード改革（オムニチャネル化）」の実施項目（小項目）ごとに作成し、項目名は当該項目名とすること。</a:t>
            </a:r>
            <a:endParaRPr kumimoji="1" lang="en-US" altLang="ja-JP" sz="1400" b="1" dirty="0" smtClean="0">
              <a:solidFill>
                <a:srgbClr val="FF0000"/>
              </a:solidFill>
            </a:endParaRPr>
          </a:p>
          <a:p>
            <a:r>
              <a:rPr lang="ja-JP" altLang="en-US" sz="1400" b="1" dirty="0" smtClean="0">
                <a:solidFill>
                  <a:srgbClr val="FF0000"/>
                </a:solidFill>
              </a:rPr>
              <a:t>・各記載項目の枠幅は変更してかまわない。</a:t>
            </a:r>
            <a:endParaRPr kumimoji="1" lang="en-US" altLang="ja-JP" sz="1400" b="1" dirty="0" smtClean="0">
              <a:solidFill>
                <a:srgbClr val="FF0000"/>
              </a:solidFill>
            </a:endParaRPr>
          </a:p>
          <a:p>
            <a:r>
              <a:rPr lang="ja-JP" altLang="en-US" sz="1400" b="1" dirty="0" smtClean="0">
                <a:solidFill>
                  <a:srgbClr val="FF0000"/>
                </a:solidFill>
              </a:rPr>
              <a:t>・本シートは、１実施項目につき</a:t>
            </a:r>
            <a:r>
              <a:rPr lang="en-US" altLang="ja-JP" sz="1400" b="1" dirty="0" smtClean="0">
                <a:solidFill>
                  <a:srgbClr val="FF0000"/>
                </a:solidFill>
              </a:rPr>
              <a:t>1</a:t>
            </a:r>
            <a:r>
              <a:rPr lang="ja-JP" altLang="en-US" sz="1400" b="1" dirty="0" smtClean="0">
                <a:solidFill>
                  <a:srgbClr val="FF0000"/>
                </a:solidFill>
              </a:rPr>
              <a:t>枚を推奨するが、複数枚の作成や別紙の利用も妨げない。</a:t>
            </a:r>
            <a:endParaRPr lang="en-US" altLang="ja-JP" sz="1400" b="1" dirty="0" smtClean="0">
              <a:solidFill>
                <a:srgbClr val="FF0000"/>
              </a:solidFill>
            </a:endParaRPr>
          </a:p>
          <a:p>
            <a:r>
              <a:rPr kumimoji="1" lang="ja-JP" altLang="en-US" sz="1400" b="1" dirty="0">
                <a:solidFill>
                  <a:srgbClr val="FF0000"/>
                </a:solidFill>
              </a:rPr>
              <a:t>　</a:t>
            </a:r>
            <a:r>
              <a:rPr kumimoji="1" lang="ja-JP" altLang="en-US" sz="1400" b="1" dirty="0" smtClean="0">
                <a:solidFill>
                  <a:srgbClr val="FF0000"/>
                </a:solidFill>
              </a:rPr>
              <a:t>別紙の場合は、どの資料がどの項目</a:t>
            </a:r>
            <a:r>
              <a:rPr lang="ja-JP" altLang="en-US" sz="1400" b="1" dirty="0" smtClean="0">
                <a:solidFill>
                  <a:srgbClr val="FF0000"/>
                </a:solidFill>
              </a:rPr>
              <a:t>の別紙かわかるよう、ファイル名や資料に項目名と別紙である旨を記載すること。</a:t>
            </a:r>
            <a:endParaRPr lang="en-US" altLang="ja-JP" sz="1400" b="1" dirty="0" smtClean="0">
              <a:solidFill>
                <a:srgbClr val="FF0000"/>
              </a:solidFill>
            </a:endParaRPr>
          </a:p>
          <a:p>
            <a:endParaRPr kumimoji="1" lang="en-US" altLang="ja-JP" sz="1400" b="1" dirty="0">
              <a:solidFill>
                <a:srgbClr val="FF0000"/>
              </a:solidFill>
            </a:endParaRPr>
          </a:p>
          <a:p>
            <a:r>
              <a:rPr lang="en-US" altLang="ja-JP" sz="1400" b="1" dirty="0" smtClean="0">
                <a:solidFill>
                  <a:srgbClr val="FF0000"/>
                </a:solidFill>
              </a:rPr>
              <a:t>【</a:t>
            </a:r>
            <a:r>
              <a:rPr lang="ja-JP" altLang="en-US" sz="1400" b="1" dirty="0">
                <a:solidFill>
                  <a:srgbClr val="FF0000"/>
                </a:solidFill>
              </a:rPr>
              <a:t>検討</a:t>
            </a:r>
            <a:r>
              <a:rPr lang="ja-JP" altLang="en-US" sz="1400" b="1" dirty="0" smtClean="0">
                <a:solidFill>
                  <a:srgbClr val="FF0000"/>
                </a:solidFill>
              </a:rPr>
              <a:t>方法の記載について</a:t>
            </a:r>
            <a:r>
              <a:rPr lang="en-US" altLang="ja-JP" sz="1400" b="1" dirty="0" smtClean="0">
                <a:solidFill>
                  <a:srgbClr val="FF0000"/>
                </a:solidFill>
              </a:rPr>
              <a:t>】</a:t>
            </a:r>
          </a:p>
          <a:p>
            <a:r>
              <a:rPr lang="ja-JP" altLang="en-US" sz="1400" b="1" dirty="0" smtClean="0">
                <a:solidFill>
                  <a:srgbClr val="FF0000"/>
                </a:solidFill>
              </a:rPr>
              <a:t>・</a:t>
            </a:r>
            <a:r>
              <a:rPr lang="ja-JP" altLang="en-US" sz="1400" b="1" dirty="0">
                <a:solidFill>
                  <a:srgbClr val="FF0000"/>
                </a:solidFill>
              </a:rPr>
              <a:t>検討</a:t>
            </a:r>
            <a:r>
              <a:rPr lang="ja-JP" altLang="en-US" sz="1400" b="1" dirty="0" smtClean="0">
                <a:solidFill>
                  <a:srgbClr val="FF0000"/>
                </a:solidFill>
              </a:rPr>
              <a:t>の</a:t>
            </a:r>
            <a:r>
              <a:rPr lang="ja-JP" altLang="en-US" sz="1400" b="1" dirty="0">
                <a:solidFill>
                  <a:srgbClr val="FF0000"/>
                </a:solidFill>
              </a:rPr>
              <a:t>ために、本事業においてどのような手法で企画検討のための情報（先進事例・本市の現状把握などを想定）を入手する手法や企画案のブラッシュアップ手法</a:t>
            </a:r>
            <a:r>
              <a:rPr lang="ja-JP" altLang="en-US" sz="1400" b="1" dirty="0" smtClean="0">
                <a:solidFill>
                  <a:srgbClr val="FF0000"/>
                </a:solidFill>
              </a:rPr>
              <a:t>等を具体的に記載すること</a:t>
            </a:r>
            <a:endParaRPr lang="en-US" altLang="ja-JP" sz="1400" b="1" dirty="0">
              <a:solidFill>
                <a:srgbClr val="FF0000"/>
              </a:solidFill>
            </a:endParaRPr>
          </a:p>
          <a:p>
            <a:endParaRPr kumimoji="1" lang="en-US" altLang="ja-JP" sz="1400" b="1" dirty="0" smtClean="0">
              <a:solidFill>
                <a:srgbClr val="FF0000"/>
              </a:solidFill>
            </a:endParaRPr>
          </a:p>
          <a:p>
            <a:r>
              <a:rPr lang="en-US" altLang="ja-JP" sz="1400" b="1" dirty="0" smtClean="0">
                <a:solidFill>
                  <a:srgbClr val="FF0000"/>
                </a:solidFill>
              </a:rPr>
              <a:t>【</a:t>
            </a:r>
            <a:r>
              <a:rPr lang="ja-JP" altLang="en-US" sz="1400" b="1" dirty="0">
                <a:solidFill>
                  <a:srgbClr val="FF0000"/>
                </a:solidFill>
              </a:rPr>
              <a:t>成果物</a:t>
            </a:r>
            <a:r>
              <a:rPr lang="ja-JP" altLang="en-US" sz="1400" b="1" dirty="0" smtClean="0">
                <a:solidFill>
                  <a:srgbClr val="FF0000"/>
                </a:solidFill>
              </a:rPr>
              <a:t>の</a:t>
            </a:r>
            <a:r>
              <a:rPr lang="ja-JP" altLang="en-US" sz="1400" b="1" dirty="0">
                <a:solidFill>
                  <a:srgbClr val="FF0000"/>
                </a:solidFill>
              </a:rPr>
              <a:t>記載</a:t>
            </a:r>
            <a:r>
              <a:rPr lang="ja-JP" altLang="en-US" sz="1400" b="1" dirty="0" smtClean="0">
                <a:solidFill>
                  <a:srgbClr val="FF0000"/>
                </a:solidFill>
              </a:rPr>
              <a:t>について</a:t>
            </a:r>
            <a:r>
              <a:rPr lang="en-US" altLang="ja-JP" sz="1400" b="1" dirty="0" smtClean="0">
                <a:solidFill>
                  <a:srgbClr val="FF0000"/>
                </a:solidFill>
              </a:rPr>
              <a:t>】</a:t>
            </a:r>
          </a:p>
          <a:p>
            <a:r>
              <a:rPr lang="ja-JP" altLang="en-US" sz="1400" b="1" dirty="0">
                <a:solidFill>
                  <a:srgbClr val="FF0000"/>
                </a:solidFill>
              </a:rPr>
              <a:t>・実現させるための企画検討段階での成果物が想定される場合は記載する</a:t>
            </a:r>
            <a:r>
              <a:rPr lang="ja-JP" altLang="en-US" sz="1400" b="1" dirty="0" smtClean="0">
                <a:solidFill>
                  <a:srgbClr val="FF0000"/>
                </a:solidFill>
              </a:rPr>
              <a:t>こと</a:t>
            </a:r>
            <a:endParaRPr lang="en-US" altLang="ja-JP" sz="1400" b="1" dirty="0">
              <a:solidFill>
                <a:srgbClr val="FF0000"/>
              </a:solidFill>
            </a:endParaRPr>
          </a:p>
        </p:txBody>
      </p:sp>
      <p:sp>
        <p:nvSpPr>
          <p:cNvPr id="61" name="テキスト ボックス 60"/>
          <p:cNvSpPr txBox="1"/>
          <p:nvPr/>
        </p:nvSpPr>
        <p:spPr>
          <a:xfrm>
            <a:off x="0" y="1639"/>
            <a:ext cx="1226916" cy="307777"/>
          </a:xfrm>
          <a:prstGeom prst="rect">
            <a:avLst/>
          </a:prstGeom>
          <a:solidFill>
            <a:srgbClr val="6D6DFF"/>
          </a:solidFill>
          <a:ln>
            <a:solidFill>
              <a:schemeClr val="tx1"/>
            </a:solidFill>
          </a:ln>
        </p:spPr>
        <p:txBody>
          <a:bodyPr wrap="square" rtlCol="0">
            <a:spAutoFit/>
          </a:bodyPr>
          <a:lstStyle/>
          <a:p>
            <a:pPr algn="ctr"/>
            <a:r>
              <a:rPr lang="ja-JP" altLang="en-US" sz="1400" b="1" dirty="0" smtClean="0"/>
              <a:t>大項目名</a:t>
            </a:r>
            <a:endParaRPr kumimoji="1" lang="ja-JP" altLang="en-US" sz="1400" b="1" dirty="0"/>
          </a:p>
        </p:txBody>
      </p:sp>
      <p:sp>
        <p:nvSpPr>
          <p:cNvPr id="62" name="テキスト ボックス 61"/>
          <p:cNvSpPr txBox="1"/>
          <p:nvPr/>
        </p:nvSpPr>
        <p:spPr>
          <a:xfrm>
            <a:off x="1226916" y="-1154"/>
            <a:ext cx="3577566" cy="307777"/>
          </a:xfrm>
          <a:prstGeom prst="rect">
            <a:avLst/>
          </a:prstGeom>
          <a:noFill/>
          <a:ln>
            <a:solidFill>
              <a:schemeClr val="tx1"/>
            </a:solidFill>
          </a:ln>
        </p:spPr>
        <p:txBody>
          <a:bodyPr wrap="square" rtlCol="0">
            <a:spAutoFit/>
          </a:bodyPr>
          <a:lstStyle/>
          <a:p>
            <a:r>
              <a:rPr lang="ja-JP" altLang="en-US" sz="1400" dirty="0" smtClean="0">
                <a:latin typeface="メイリオ" panose="020B0604030504040204" pitchFamily="50" charset="-128"/>
                <a:ea typeface="メイリオ" panose="020B0604030504040204" pitchFamily="50" charset="-128"/>
              </a:rPr>
              <a:t>フロントヤード改革（オムニチャネル化）</a:t>
            </a:r>
            <a:endParaRPr lang="ja-JP" altLang="en-US" sz="1400" dirty="0">
              <a:latin typeface="メイリオ" panose="020B0604030504040204" pitchFamily="50" charset="-128"/>
              <a:ea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A9F0AF30-3F15-4839-9E98-07A8D3C4B492}" type="slidenum">
              <a:rPr kumimoji="1" lang="ja-JP" altLang="en-US" smtClean="0"/>
              <a:t>6</a:t>
            </a:fld>
            <a:endParaRPr kumimoji="1" lang="ja-JP" altLang="en-US"/>
          </a:p>
        </p:txBody>
      </p:sp>
    </p:spTree>
    <p:extLst>
      <p:ext uri="{BB962C8B-B14F-4D97-AF65-F5344CB8AC3E}">
        <p14:creationId xmlns:p14="http://schemas.microsoft.com/office/powerpoint/2010/main" val="2328084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804482" y="2785"/>
            <a:ext cx="1226916" cy="307777"/>
          </a:xfrm>
          <a:prstGeom prst="rect">
            <a:avLst/>
          </a:prstGeom>
          <a:solidFill>
            <a:srgbClr val="6D6DFF"/>
          </a:solidFill>
          <a:ln>
            <a:solidFill>
              <a:schemeClr val="tx1"/>
            </a:solidFill>
          </a:ln>
        </p:spPr>
        <p:txBody>
          <a:bodyPr wrap="square" rtlCol="0">
            <a:spAutoFit/>
          </a:bodyPr>
          <a:lstStyle/>
          <a:p>
            <a:pPr algn="ctr"/>
            <a:r>
              <a:rPr lang="ja-JP" altLang="en-US" sz="1400" b="1" dirty="0" smtClean="0"/>
              <a:t>小項目名</a:t>
            </a:r>
            <a:endParaRPr kumimoji="1" lang="ja-JP" altLang="en-US" sz="1400" b="1" dirty="0"/>
          </a:p>
        </p:txBody>
      </p:sp>
      <p:sp>
        <p:nvSpPr>
          <p:cNvPr id="5" name="テキスト ボックス 4"/>
          <p:cNvSpPr txBox="1"/>
          <p:nvPr/>
        </p:nvSpPr>
        <p:spPr>
          <a:xfrm>
            <a:off x="6031398" y="0"/>
            <a:ext cx="6160602" cy="307777"/>
          </a:xfrm>
          <a:prstGeom prst="rect">
            <a:avLst/>
          </a:prstGeom>
          <a:noFill/>
          <a:ln>
            <a:solidFill>
              <a:schemeClr val="tx1"/>
            </a:solidFill>
          </a:ln>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来庁より便利なオンライン</a:t>
            </a:r>
            <a:r>
              <a:rPr lang="ja-JP" altLang="en-US" sz="1400" dirty="0" smtClean="0">
                <a:latin typeface="メイリオ" panose="020B0604030504040204" pitchFamily="50" charset="-128"/>
                <a:ea typeface="メイリオ" panose="020B0604030504040204" pitchFamily="50" charset="-128"/>
              </a:rPr>
              <a:t>申請</a:t>
            </a:r>
            <a:endParaRPr lang="ja-JP" altLang="en-US" sz="1400" dirty="0">
              <a:latin typeface="メイリオ" panose="020B0604030504040204" pitchFamily="50" charset="-128"/>
              <a:ea typeface="メイリオ" panose="020B0604030504040204" pitchFamily="50" charset="-128"/>
            </a:endParaRPr>
          </a:p>
        </p:txBody>
      </p:sp>
      <p:sp>
        <p:nvSpPr>
          <p:cNvPr id="9" name="正方形/長方形 8"/>
          <p:cNvSpPr/>
          <p:nvPr/>
        </p:nvSpPr>
        <p:spPr>
          <a:xfrm>
            <a:off x="1226916" y="321943"/>
            <a:ext cx="10965084" cy="592330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ja-JP" altLang="en-US" sz="1400" dirty="0" smtClean="0">
                <a:solidFill>
                  <a:schemeClr val="tx1"/>
                </a:solidFill>
                <a:latin typeface="メイリオ" panose="020B0604030504040204" pitchFamily="50" charset="-128"/>
                <a:ea typeface="メイリオ" panose="020B0604030504040204" pitchFamily="50" charset="-128"/>
              </a:rPr>
              <a:t>既存の酒田市の公式ホームページ及びオンライン申請フォームのアクセス分析を行い、手続検索から申請までのユーザー課題を把握する。</a:t>
            </a:r>
            <a:endParaRPr lang="en-US" altLang="ja-JP" sz="1400" dirty="0" smtClean="0">
              <a:solidFill>
                <a:schemeClr val="tx1"/>
              </a:solidFill>
              <a:latin typeface="メイリオ" panose="020B0604030504040204" pitchFamily="50" charset="-128"/>
              <a:ea typeface="メイリオ" panose="020B0604030504040204" pitchFamily="50" charset="-128"/>
            </a:endParaRPr>
          </a:p>
          <a:p>
            <a:pPr marL="285750" indent="-285750">
              <a:buFont typeface="Arial" panose="020B0604020202020204" pitchFamily="34" charset="0"/>
              <a:buChar char="•"/>
            </a:pPr>
            <a:r>
              <a:rPr lang="ja-JP" altLang="en-US" sz="1400" dirty="0" smtClean="0">
                <a:solidFill>
                  <a:schemeClr val="tx1"/>
                </a:solidFill>
                <a:latin typeface="メイリオ" panose="020B0604030504040204" pitchFamily="50" charset="-128"/>
                <a:ea typeface="メイリオ" panose="020B0604030504040204" pitchFamily="50" charset="-128"/>
              </a:rPr>
              <a:t>オンライン申請を行ったことのある市民からヒアリングを行う。</a:t>
            </a:r>
            <a:endParaRPr lang="en-US" altLang="ja-JP" sz="1400" dirty="0">
              <a:solidFill>
                <a:schemeClr val="tx1"/>
              </a:solidFill>
              <a:latin typeface="メイリオ" panose="020B0604030504040204" pitchFamily="50" charset="-128"/>
              <a:ea typeface="メイリオ" panose="020B0604030504040204" pitchFamily="50" charset="-128"/>
            </a:endParaRPr>
          </a:p>
          <a:p>
            <a:pPr marL="285750" indent="-285750">
              <a:buFont typeface="Arial" panose="020B0604020202020204" pitchFamily="34" charset="0"/>
              <a:buChar char="•"/>
            </a:pPr>
            <a:r>
              <a:rPr lang="ja-JP" altLang="en-US" sz="1400" dirty="0" smtClean="0">
                <a:solidFill>
                  <a:schemeClr val="tx1"/>
                </a:solidFill>
                <a:latin typeface="メイリオ" panose="020B0604030504040204" pitchFamily="50" charset="-128"/>
                <a:ea typeface="メイリオ" panose="020B0604030504040204" pitchFamily="50" charset="-128"/>
              </a:rPr>
              <a:t>市民の手続きまでのフローとバックヤード側の現状の業務フロー図を作成し、その後あるべき姿を作成する。現状とあるべき像のギャップを特定し、改革ポイントを絞り込む。改革ポイントの改革可否は酒田市で判断することとなるが、その支援のため、改革手法の支援を行う。その後、改革ポイントの改革内容を含めた業務フロー図を作成する。</a:t>
            </a:r>
            <a:endParaRPr lang="en-US" altLang="ja-JP" sz="1400" dirty="0" smtClean="0">
              <a:solidFill>
                <a:schemeClr val="tx1"/>
              </a:solidFill>
              <a:latin typeface="メイリオ" panose="020B0604030504040204" pitchFamily="50" charset="-128"/>
              <a:ea typeface="メイリオ" panose="020B0604030504040204" pitchFamily="50" charset="-128"/>
            </a:endParaRPr>
          </a:p>
        </p:txBody>
      </p:sp>
      <p:sp>
        <p:nvSpPr>
          <p:cNvPr id="11" name="正方形/長方形 10"/>
          <p:cNvSpPr/>
          <p:nvPr/>
        </p:nvSpPr>
        <p:spPr>
          <a:xfrm>
            <a:off x="1226916" y="6249188"/>
            <a:ext cx="10965084" cy="6088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dirty="0" smtClean="0">
                <a:solidFill>
                  <a:schemeClr val="tx1"/>
                </a:solidFill>
                <a:latin typeface="メイリオ" panose="020B0604030504040204" pitchFamily="50" charset="-128"/>
                <a:ea typeface="メイリオ" panose="020B0604030504040204" pitchFamily="50" charset="-128"/>
              </a:rPr>
              <a:t>・オンライン申請フォームアクセス分析報告書（各オンライン申請フォームのアクセスログを分析し、ユーザのアクセス状況や、そのうちオンライン申請に至った率、その要因として考えられることを分析した報告書）</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13" name="正方形/長方形 12"/>
          <p:cNvSpPr/>
          <p:nvPr/>
        </p:nvSpPr>
        <p:spPr>
          <a:xfrm>
            <a:off x="0" y="321941"/>
            <a:ext cx="1226916" cy="5923307"/>
          </a:xfrm>
          <a:prstGeom prst="rect">
            <a:avLst/>
          </a:prstGeom>
          <a:solidFill>
            <a:srgbClr val="6D6D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メイリオ" panose="020B0604030504040204" pitchFamily="50" charset="-128"/>
                <a:ea typeface="メイリオ" panose="020B0604030504040204" pitchFamily="50" charset="-128"/>
              </a:rPr>
              <a:t>検討</a:t>
            </a:r>
            <a:r>
              <a:rPr kumimoji="1" lang="ja-JP" altLang="en-US" sz="1400" b="1" dirty="0" smtClean="0">
                <a:solidFill>
                  <a:schemeClr val="tx1"/>
                </a:solidFill>
                <a:latin typeface="メイリオ" panose="020B0604030504040204" pitchFamily="50" charset="-128"/>
                <a:ea typeface="メイリオ" panose="020B0604030504040204" pitchFamily="50" charset="-128"/>
              </a:rPr>
              <a:t>方法</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sp>
        <p:nvSpPr>
          <p:cNvPr id="14" name="正方形/長方形 13"/>
          <p:cNvSpPr/>
          <p:nvPr/>
        </p:nvSpPr>
        <p:spPr>
          <a:xfrm>
            <a:off x="0" y="6249188"/>
            <a:ext cx="1226916" cy="608812"/>
          </a:xfrm>
          <a:prstGeom prst="rect">
            <a:avLst/>
          </a:prstGeom>
          <a:solidFill>
            <a:srgbClr val="6D6D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成果物</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sp>
        <p:nvSpPr>
          <p:cNvPr id="58" name="テキスト ボックス 57"/>
          <p:cNvSpPr txBox="1"/>
          <p:nvPr/>
        </p:nvSpPr>
        <p:spPr>
          <a:xfrm>
            <a:off x="11395130" y="0"/>
            <a:ext cx="796870" cy="307777"/>
          </a:xfrm>
          <a:prstGeom prst="rect">
            <a:avLst/>
          </a:prstGeom>
          <a:solidFill>
            <a:schemeClr val="bg1">
              <a:lumMod val="85000"/>
            </a:schemeClr>
          </a:solidFill>
          <a:ln>
            <a:solidFill>
              <a:schemeClr val="tx1"/>
            </a:solidFill>
          </a:ln>
        </p:spPr>
        <p:txBody>
          <a:bodyPr wrap="square" rtlCol="0">
            <a:spAutoFit/>
          </a:bodyPr>
          <a:lstStyle/>
          <a:p>
            <a:r>
              <a:rPr lang="ja-JP" altLang="en-US" sz="1400" b="1" dirty="0" smtClean="0">
                <a:solidFill>
                  <a:srgbClr val="FF0000"/>
                </a:solidFill>
              </a:rPr>
              <a:t>記載</a:t>
            </a:r>
            <a:r>
              <a:rPr lang="ja-JP" altLang="en-US" sz="1400" b="1" dirty="0">
                <a:solidFill>
                  <a:srgbClr val="FF0000"/>
                </a:solidFill>
              </a:rPr>
              <a:t>例</a:t>
            </a:r>
            <a:endParaRPr kumimoji="1" lang="en-US" altLang="ja-JP" sz="1400" b="1" dirty="0" smtClean="0">
              <a:solidFill>
                <a:srgbClr val="FF0000"/>
              </a:solidFill>
            </a:endParaRPr>
          </a:p>
        </p:txBody>
      </p:sp>
      <p:sp>
        <p:nvSpPr>
          <p:cNvPr id="61" name="テキスト ボックス 60"/>
          <p:cNvSpPr txBox="1"/>
          <p:nvPr/>
        </p:nvSpPr>
        <p:spPr>
          <a:xfrm>
            <a:off x="0" y="1639"/>
            <a:ext cx="1226916" cy="307777"/>
          </a:xfrm>
          <a:prstGeom prst="rect">
            <a:avLst/>
          </a:prstGeom>
          <a:solidFill>
            <a:srgbClr val="6D6DFF"/>
          </a:solidFill>
          <a:ln>
            <a:solidFill>
              <a:schemeClr val="tx1"/>
            </a:solidFill>
          </a:ln>
        </p:spPr>
        <p:txBody>
          <a:bodyPr wrap="square" rtlCol="0">
            <a:spAutoFit/>
          </a:bodyPr>
          <a:lstStyle/>
          <a:p>
            <a:pPr algn="ctr"/>
            <a:r>
              <a:rPr lang="ja-JP" altLang="en-US" sz="1400" b="1" dirty="0" smtClean="0"/>
              <a:t>大項目名</a:t>
            </a:r>
            <a:endParaRPr kumimoji="1" lang="ja-JP" altLang="en-US" sz="1400" b="1" dirty="0"/>
          </a:p>
        </p:txBody>
      </p:sp>
      <p:sp>
        <p:nvSpPr>
          <p:cNvPr id="62" name="テキスト ボックス 61"/>
          <p:cNvSpPr txBox="1"/>
          <p:nvPr/>
        </p:nvSpPr>
        <p:spPr>
          <a:xfrm>
            <a:off x="1226916" y="-1154"/>
            <a:ext cx="3577566" cy="307777"/>
          </a:xfrm>
          <a:prstGeom prst="rect">
            <a:avLst/>
          </a:prstGeom>
          <a:noFill/>
          <a:ln>
            <a:solidFill>
              <a:schemeClr val="tx1"/>
            </a:solidFill>
          </a:ln>
        </p:spPr>
        <p:txBody>
          <a:bodyPr wrap="square" rtlCol="0">
            <a:spAutoFit/>
          </a:bodyPr>
          <a:lstStyle/>
          <a:p>
            <a:r>
              <a:rPr lang="ja-JP" altLang="en-US" sz="1400" dirty="0" smtClean="0">
                <a:latin typeface="メイリオ" panose="020B0604030504040204" pitchFamily="50" charset="-128"/>
                <a:ea typeface="メイリオ" panose="020B0604030504040204" pitchFamily="50" charset="-128"/>
              </a:rPr>
              <a:t>フロントヤード改革（オムニチャネル化）</a:t>
            </a:r>
            <a:endParaRPr lang="ja-JP" altLang="en-US" sz="1400" dirty="0">
              <a:latin typeface="メイリオ" panose="020B0604030504040204" pitchFamily="50" charset="-128"/>
              <a:ea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A9F0AF30-3F15-4839-9E98-07A8D3C4B492}" type="slidenum">
              <a:rPr kumimoji="1" lang="ja-JP" altLang="en-US" smtClean="0"/>
              <a:t>7</a:t>
            </a:fld>
            <a:endParaRPr kumimoji="1" lang="ja-JP" altLang="en-US"/>
          </a:p>
        </p:txBody>
      </p:sp>
    </p:spTree>
    <p:extLst>
      <p:ext uri="{BB962C8B-B14F-4D97-AF65-F5344CB8AC3E}">
        <p14:creationId xmlns:p14="http://schemas.microsoft.com/office/powerpoint/2010/main" val="3110343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804482" y="2785"/>
            <a:ext cx="1226916" cy="307777"/>
          </a:xfrm>
          <a:prstGeom prst="rect">
            <a:avLst/>
          </a:prstGeom>
          <a:solidFill>
            <a:srgbClr val="F67688"/>
          </a:solidFill>
          <a:ln>
            <a:solidFill>
              <a:schemeClr val="tx1"/>
            </a:solidFill>
          </a:ln>
        </p:spPr>
        <p:txBody>
          <a:bodyPr wrap="square" rtlCol="0">
            <a:spAutoFit/>
          </a:bodyPr>
          <a:lstStyle/>
          <a:p>
            <a:pPr algn="ctr"/>
            <a:r>
              <a:rPr lang="ja-JP" altLang="en-US" sz="1400" b="1" dirty="0" smtClean="0"/>
              <a:t>小項目名</a:t>
            </a:r>
            <a:endParaRPr kumimoji="1" lang="ja-JP" altLang="en-US" sz="1400" b="1" dirty="0"/>
          </a:p>
        </p:txBody>
      </p:sp>
      <p:sp>
        <p:nvSpPr>
          <p:cNvPr id="5" name="テキスト ボックス 4"/>
          <p:cNvSpPr txBox="1"/>
          <p:nvPr/>
        </p:nvSpPr>
        <p:spPr>
          <a:xfrm>
            <a:off x="6031398" y="0"/>
            <a:ext cx="6160602" cy="307777"/>
          </a:xfrm>
          <a:prstGeom prst="rect">
            <a:avLst/>
          </a:prstGeom>
          <a:noFill/>
          <a:ln>
            <a:solidFill>
              <a:schemeClr val="tx1"/>
            </a:solidFill>
          </a:ln>
        </p:spPr>
        <p:txBody>
          <a:bodyPr wrap="square" rtlCol="0">
            <a:spAutoFit/>
          </a:bodyPr>
          <a:lstStyle/>
          <a:p>
            <a:endParaRPr lang="ja-JP" altLang="en-US" sz="1400" dirty="0">
              <a:latin typeface="メイリオ" panose="020B0604030504040204" pitchFamily="50" charset="-128"/>
              <a:ea typeface="メイリオ" panose="020B0604030504040204" pitchFamily="50" charset="-128"/>
            </a:endParaRPr>
          </a:p>
        </p:txBody>
      </p:sp>
      <p:sp>
        <p:nvSpPr>
          <p:cNvPr id="9" name="正方形/長方形 8"/>
          <p:cNvSpPr/>
          <p:nvPr/>
        </p:nvSpPr>
        <p:spPr>
          <a:xfrm>
            <a:off x="1226916" y="313347"/>
            <a:ext cx="10965084" cy="569391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400" dirty="0" smtClean="0">
              <a:solidFill>
                <a:schemeClr val="tx1"/>
              </a:solidFill>
              <a:latin typeface="メイリオ" panose="020B0604030504040204" pitchFamily="50" charset="-128"/>
              <a:ea typeface="メイリオ" panose="020B0604030504040204" pitchFamily="50" charset="-128"/>
            </a:endParaRPr>
          </a:p>
        </p:txBody>
      </p:sp>
      <p:sp>
        <p:nvSpPr>
          <p:cNvPr id="11" name="正方形/長方形 10"/>
          <p:cNvSpPr/>
          <p:nvPr/>
        </p:nvSpPr>
        <p:spPr>
          <a:xfrm>
            <a:off x="1226916" y="6007261"/>
            <a:ext cx="10965084" cy="8507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13" name="正方形/長方形 12"/>
          <p:cNvSpPr/>
          <p:nvPr/>
        </p:nvSpPr>
        <p:spPr>
          <a:xfrm>
            <a:off x="0" y="306623"/>
            <a:ext cx="1226916" cy="5700637"/>
          </a:xfrm>
          <a:prstGeom prst="rect">
            <a:avLst/>
          </a:prstGeom>
          <a:solidFill>
            <a:srgbClr val="F6768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検討方法</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sp>
        <p:nvSpPr>
          <p:cNvPr id="14" name="正方形/長方形 13"/>
          <p:cNvSpPr/>
          <p:nvPr/>
        </p:nvSpPr>
        <p:spPr>
          <a:xfrm>
            <a:off x="0" y="6007260"/>
            <a:ext cx="1226916" cy="850740"/>
          </a:xfrm>
          <a:prstGeom prst="rect">
            <a:avLst/>
          </a:prstGeom>
          <a:solidFill>
            <a:srgbClr val="F6768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成果物</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sp>
        <p:nvSpPr>
          <p:cNvPr id="58" name="テキスト ボックス 57"/>
          <p:cNvSpPr txBox="1"/>
          <p:nvPr/>
        </p:nvSpPr>
        <p:spPr>
          <a:xfrm>
            <a:off x="1355888" y="965709"/>
            <a:ext cx="10707139" cy="3539430"/>
          </a:xfrm>
          <a:prstGeom prst="rect">
            <a:avLst/>
          </a:prstGeom>
          <a:solidFill>
            <a:schemeClr val="bg1">
              <a:lumMod val="85000"/>
            </a:schemeClr>
          </a:solidFill>
          <a:ln>
            <a:solidFill>
              <a:schemeClr val="tx1"/>
            </a:solidFill>
          </a:ln>
        </p:spPr>
        <p:txBody>
          <a:bodyPr wrap="square" rtlCol="0">
            <a:spAutoFit/>
          </a:bodyPr>
          <a:lstStyle/>
          <a:p>
            <a:r>
              <a:rPr kumimoji="1" lang="en-US" altLang="ja-JP" sz="1400" b="1" dirty="0" smtClean="0">
                <a:solidFill>
                  <a:srgbClr val="FF0000"/>
                </a:solidFill>
              </a:rPr>
              <a:t>【</a:t>
            </a:r>
            <a:r>
              <a:rPr kumimoji="1" lang="ja-JP" altLang="en-US" sz="1400" b="1" dirty="0" smtClean="0">
                <a:solidFill>
                  <a:srgbClr val="FF0000"/>
                </a:solidFill>
              </a:rPr>
              <a:t>本シートについて</a:t>
            </a:r>
            <a:r>
              <a:rPr kumimoji="1" lang="en-US" altLang="ja-JP" sz="1400" b="1" dirty="0" smtClean="0">
                <a:solidFill>
                  <a:srgbClr val="FF0000"/>
                </a:solidFill>
              </a:rPr>
              <a:t>】</a:t>
            </a:r>
          </a:p>
          <a:p>
            <a:r>
              <a:rPr kumimoji="1" lang="ja-JP" altLang="en-US" sz="1400" b="1" dirty="0" smtClean="0">
                <a:solidFill>
                  <a:srgbClr val="FF0000"/>
                </a:solidFill>
              </a:rPr>
              <a:t>・本シートは大項目「バックヤード改革」の実施項目（小項目）ごとに作成し、項目名は当該項目名とすること。</a:t>
            </a:r>
            <a:endParaRPr kumimoji="1" lang="en-US" altLang="ja-JP" sz="1400" b="1" dirty="0" smtClean="0">
              <a:solidFill>
                <a:srgbClr val="FF0000"/>
              </a:solidFill>
            </a:endParaRPr>
          </a:p>
          <a:p>
            <a:r>
              <a:rPr lang="ja-JP" altLang="en-US" sz="1400" b="1" dirty="0" smtClean="0">
                <a:solidFill>
                  <a:srgbClr val="FF0000"/>
                </a:solidFill>
              </a:rPr>
              <a:t>・各記載項目の枠幅は変更してかまわない。</a:t>
            </a:r>
            <a:endParaRPr kumimoji="1" lang="en-US" altLang="ja-JP" sz="1400" b="1" dirty="0" smtClean="0">
              <a:solidFill>
                <a:srgbClr val="FF0000"/>
              </a:solidFill>
            </a:endParaRPr>
          </a:p>
          <a:p>
            <a:r>
              <a:rPr lang="ja-JP" altLang="en-US" sz="1400" b="1" dirty="0" smtClean="0">
                <a:solidFill>
                  <a:srgbClr val="FF0000"/>
                </a:solidFill>
              </a:rPr>
              <a:t>・本シートは、成果物以外は、１実施項目につき</a:t>
            </a:r>
            <a:r>
              <a:rPr lang="en-US" altLang="ja-JP" sz="1400" b="1" dirty="0" smtClean="0">
                <a:solidFill>
                  <a:srgbClr val="FF0000"/>
                </a:solidFill>
              </a:rPr>
              <a:t>1</a:t>
            </a:r>
            <a:r>
              <a:rPr lang="ja-JP" altLang="en-US" sz="1400" b="1" dirty="0" smtClean="0">
                <a:solidFill>
                  <a:srgbClr val="FF0000"/>
                </a:solidFill>
              </a:rPr>
              <a:t>枚を推奨するが、複数枚の作成や別紙の利用も妨げない。</a:t>
            </a:r>
            <a:endParaRPr lang="en-US" altLang="ja-JP" sz="1400" b="1" dirty="0" smtClean="0">
              <a:solidFill>
                <a:srgbClr val="FF0000"/>
              </a:solidFill>
            </a:endParaRPr>
          </a:p>
          <a:p>
            <a:r>
              <a:rPr kumimoji="1" lang="ja-JP" altLang="en-US" sz="1400" b="1" dirty="0">
                <a:solidFill>
                  <a:srgbClr val="FF0000"/>
                </a:solidFill>
              </a:rPr>
              <a:t>　</a:t>
            </a:r>
            <a:r>
              <a:rPr kumimoji="1" lang="ja-JP" altLang="en-US" sz="1400" b="1" dirty="0" smtClean="0">
                <a:solidFill>
                  <a:srgbClr val="FF0000"/>
                </a:solidFill>
              </a:rPr>
              <a:t>別紙の場合は、どの資料がどの項目</a:t>
            </a:r>
            <a:r>
              <a:rPr lang="ja-JP" altLang="en-US" sz="1400" b="1" dirty="0" smtClean="0">
                <a:solidFill>
                  <a:srgbClr val="FF0000"/>
                </a:solidFill>
              </a:rPr>
              <a:t>の別紙かわかるよう、ファイル名や資料に項目名と別紙である旨を記載すること。</a:t>
            </a:r>
            <a:endParaRPr lang="en-US" altLang="ja-JP" sz="1400" b="1" dirty="0" smtClean="0">
              <a:solidFill>
                <a:srgbClr val="FF0000"/>
              </a:solidFill>
            </a:endParaRPr>
          </a:p>
          <a:p>
            <a:endParaRPr kumimoji="1" lang="en-US" altLang="ja-JP" sz="1400" b="1" dirty="0" smtClean="0">
              <a:solidFill>
                <a:srgbClr val="FF0000"/>
              </a:solidFill>
            </a:endParaRPr>
          </a:p>
          <a:p>
            <a:r>
              <a:rPr lang="en-US" altLang="ja-JP" sz="1400" b="1" dirty="0" smtClean="0">
                <a:solidFill>
                  <a:srgbClr val="FF0000"/>
                </a:solidFill>
              </a:rPr>
              <a:t>【</a:t>
            </a:r>
            <a:r>
              <a:rPr lang="ja-JP" altLang="en-US" sz="1400" b="1" dirty="0">
                <a:solidFill>
                  <a:srgbClr val="FF0000"/>
                </a:solidFill>
              </a:rPr>
              <a:t>検討</a:t>
            </a:r>
            <a:r>
              <a:rPr lang="ja-JP" altLang="en-US" sz="1400" b="1" dirty="0" smtClean="0">
                <a:solidFill>
                  <a:srgbClr val="FF0000"/>
                </a:solidFill>
              </a:rPr>
              <a:t>方法の記載について</a:t>
            </a:r>
            <a:r>
              <a:rPr lang="en-US" altLang="ja-JP" sz="1400" b="1" dirty="0" smtClean="0">
                <a:solidFill>
                  <a:srgbClr val="FF0000"/>
                </a:solidFill>
              </a:rPr>
              <a:t>】</a:t>
            </a:r>
          </a:p>
          <a:p>
            <a:r>
              <a:rPr lang="ja-JP" altLang="en-US" sz="1400" b="1" dirty="0" smtClean="0">
                <a:solidFill>
                  <a:srgbClr val="FF0000"/>
                </a:solidFill>
              </a:rPr>
              <a:t>・検討の</a:t>
            </a:r>
            <a:r>
              <a:rPr lang="ja-JP" altLang="en-US" sz="1400" b="1" dirty="0">
                <a:solidFill>
                  <a:srgbClr val="FF0000"/>
                </a:solidFill>
              </a:rPr>
              <a:t>ために、本事業においてどのような作業を</a:t>
            </a:r>
            <a:r>
              <a:rPr lang="ja-JP" altLang="en-US" sz="1400" b="1" dirty="0" smtClean="0">
                <a:solidFill>
                  <a:srgbClr val="FF0000"/>
                </a:solidFill>
              </a:rPr>
              <a:t>行うのか</a:t>
            </a:r>
            <a:r>
              <a:rPr lang="ja-JP" altLang="en-US" sz="1400" b="1" dirty="0">
                <a:solidFill>
                  <a:srgbClr val="FF0000"/>
                </a:solidFill>
              </a:rPr>
              <a:t>、各作業で本市職員が実施すべき内容及び企画提案者が支援する</a:t>
            </a:r>
            <a:r>
              <a:rPr lang="ja-JP" altLang="en-US" sz="1400" b="1" dirty="0" smtClean="0">
                <a:solidFill>
                  <a:srgbClr val="FF0000"/>
                </a:solidFill>
              </a:rPr>
              <a:t>内容を明示すること。</a:t>
            </a:r>
            <a:endParaRPr lang="en-US" altLang="ja-JP" sz="1400" b="1" dirty="0" smtClean="0">
              <a:solidFill>
                <a:srgbClr val="FF0000"/>
              </a:solidFill>
            </a:endParaRPr>
          </a:p>
          <a:p>
            <a:r>
              <a:rPr lang="ja-JP" altLang="en-US" sz="1400" b="1" dirty="0">
                <a:solidFill>
                  <a:srgbClr val="FF0000"/>
                </a:solidFill>
              </a:rPr>
              <a:t>大項目名「フロントヤード改革（オムニチャネル化）」のシートにおいても、フロントヤード改革に伴って行うバックヤード改革を記載することから、重複する内容は、「〇ページの</a:t>
            </a:r>
            <a:r>
              <a:rPr lang="en-US" altLang="ja-JP" sz="1400" b="1" dirty="0">
                <a:solidFill>
                  <a:srgbClr val="FF0000"/>
                </a:solidFill>
              </a:rPr>
              <a:t>XX</a:t>
            </a:r>
            <a:r>
              <a:rPr lang="ja-JP" altLang="en-US" sz="1400" b="1" dirty="0">
                <a:solidFill>
                  <a:srgbClr val="FF0000"/>
                </a:solidFill>
              </a:rPr>
              <a:t>と同じ」のように重複している場所を明示すれば省略してもよい</a:t>
            </a:r>
            <a:r>
              <a:rPr lang="ja-JP" altLang="en-US" sz="1400" b="1" dirty="0" smtClean="0">
                <a:solidFill>
                  <a:srgbClr val="FF0000"/>
                </a:solidFill>
              </a:rPr>
              <a:t>。ただし、小項目名「徹底的な</a:t>
            </a:r>
            <a:r>
              <a:rPr lang="en-US" altLang="ja-JP" sz="1400" b="1" dirty="0" smtClean="0">
                <a:solidFill>
                  <a:srgbClr val="FF0000"/>
                </a:solidFill>
              </a:rPr>
              <a:t>BPR</a:t>
            </a:r>
            <a:r>
              <a:rPr lang="ja-JP" altLang="en-US" sz="1400" b="1" dirty="0" smtClean="0">
                <a:solidFill>
                  <a:srgbClr val="FF0000"/>
                </a:solidFill>
              </a:rPr>
              <a:t>」については、省略せずに記載すること。</a:t>
            </a:r>
            <a:endParaRPr lang="en-US" altLang="ja-JP" sz="1400" b="1" dirty="0">
              <a:solidFill>
                <a:srgbClr val="FF0000"/>
              </a:solidFill>
            </a:endParaRPr>
          </a:p>
          <a:p>
            <a:endParaRPr kumimoji="1" lang="en-US" altLang="ja-JP" sz="1400" b="1" dirty="0" smtClean="0">
              <a:solidFill>
                <a:srgbClr val="FF0000"/>
              </a:solidFill>
            </a:endParaRPr>
          </a:p>
          <a:p>
            <a:r>
              <a:rPr lang="en-US" altLang="ja-JP" sz="1400" b="1" dirty="0" smtClean="0">
                <a:solidFill>
                  <a:srgbClr val="FF0000"/>
                </a:solidFill>
              </a:rPr>
              <a:t>【</a:t>
            </a:r>
            <a:r>
              <a:rPr lang="ja-JP" altLang="en-US" sz="1400" b="1" dirty="0">
                <a:solidFill>
                  <a:srgbClr val="FF0000"/>
                </a:solidFill>
              </a:rPr>
              <a:t>成果物</a:t>
            </a:r>
            <a:r>
              <a:rPr lang="ja-JP" altLang="en-US" sz="1400" b="1" dirty="0" smtClean="0">
                <a:solidFill>
                  <a:srgbClr val="FF0000"/>
                </a:solidFill>
              </a:rPr>
              <a:t>の</a:t>
            </a:r>
            <a:r>
              <a:rPr lang="ja-JP" altLang="en-US" sz="1400" b="1" dirty="0">
                <a:solidFill>
                  <a:srgbClr val="FF0000"/>
                </a:solidFill>
              </a:rPr>
              <a:t>記載</a:t>
            </a:r>
            <a:r>
              <a:rPr lang="ja-JP" altLang="en-US" sz="1400" b="1" dirty="0" smtClean="0">
                <a:solidFill>
                  <a:srgbClr val="FF0000"/>
                </a:solidFill>
              </a:rPr>
              <a:t>について</a:t>
            </a:r>
            <a:r>
              <a:rPr lang="en-US" altLang="ja-JP" sz="1400" b="1" dirty="0" smtClean="0">
                <a:solidFill>
                  <a:srgbClr val="FF0000"/>
                </a:solidFill>
              </a:rPr>
              <a:t>】</a:t>
            </a:r>
          </a:p>
          <a:p>
            <a:r>
              <a:rPr lang="ja-JP" altLang="en-US" sz="1400" b="1" dirty="0">
                <a:solidFill>
                  <a:srgbClr val="FF0000"/>
                </a:solidFill>
              </a:rPr>
              <a:t>・実現させるための企画検討段階での成果物が想定される場合は記載する</a:t>
            </a:r>
            <a:r>
              <a:rPr lang="ja-JP" altLang="en-US" sz="1400" b="1" dirty="0" smtClean="0">
                <a:solidFill>
                  <a:srgbClr val="FF0000"/>
                </a:solidFill>
              </a:rPr>
              <a:t>こと</a:t>
            </a:r>
            <a:endParaRPr lang="en-US" altLang="ja-JP" sz="1400" b="1" dirty="0" smtClean="0">
              <a:solidFill>
                <a:srgbClr val="FF0000"/>
              </a:solidFill>
            </a:endParaRPr>
          </a:p>
          <a:p>
            <a:r>
              <a:rPr lang="ja-JP" altLang="en-US" sz="1400" b="1" dirty="0" smtClean="0">
                <a:solidFill>
                  <a:srgbClr val="FF0000"/>
                </a:solidFill>
              </a:rPr>
              <a:t>・成果物の例やイメージなどがある場合は、別紙として添付すること</a:t>
            </a:r>
            <a:endParaRPr lang="en-US" altLang="ja-JP" sz="1400" b="1" dirty="0">
              <a:solidFill>
                <a:srgbClr val="FF0000"/>
              </a:solidFill>
            </a:endParaRPr>
          </a:p>
        </p:txBody>
      </p:sp>
      <p:sp>
        <p:nvSpPr>
          <p:cNvPr id="61" name="テキスト ボックス 60"/>
          <p:cNvSpPr txBox="1"/>
          <p:nvPr/>
        </p:nvSpPr>
        <p:spPr>
          <a:xfrm>
            <a:off x="0" y="1639"/>
            <a:ext cx="1226916" cy="307777"/>
          </a:xfrm>
          <a:prstGeom prst="rect">
            <a:avLst/>
          </a:prstGeom>
          <a:solidFill>
            <a:srgbClr val="F67688"/>
          </a:solidFill>
          <a:ln>
            <a:solidFill>
              <a:schemeClr val="tx1"/>
            </a:solidFill>
          </a:ln>
        </p:spPr>
        <p:txBody>
          <a:bodyPr wrap="square" rtlCol="0">
            <a:spAutoFit/>
          </a:bodyPr>
          <a:lstStyle/>
          <a:p>
            <a:pPr algn="ctr"/>
            <a:r>
              <a:rPr lang="ja-JP" altLang="en-US" sz="1400" b="1" dirty="0" smtClean="0"/>
              <a:t>大項目名</a:t>
            </a:r>
            <a:endParaRPr kumimoji="1" lang="ja-JP" altLang="en-US" sz="1400" b="1" dirty="0"/>
          </a:p>
        </p:txBody>
      </p:sp>
      <p:sp>
        <p:nvSpPr>
          <p:cNvPr id="62" name="テキスト ボックス 61"/>
          <p:cNvSpPr txBox="1"/>
          <p:nvPr/>
        </p:nvSpPr>
        <p:spPr>
          <a:xfrm>
            <a:off x="1226916" y="-1154"/>
            <a:ext cx="3577566" cy="307777"/>
          </a:xfrm>
          <a:prstGeom prst="rect">
            <a:avLst/>
          </a:prstGeom>
          <a:noFill/>
          <a:ln>
            <a:solidFill>
              <a:schemeClr val="tx1"/>
            </a:solidFill>
          </a:ln>
        </p:spPr>
        <p:txBody>
          <a:bodyPr wrap="square" rtlCol="0">
            <a:spAutoFit/>
          </a:bodyPr>
          <a:lstStyle/>
          <a:p>
            <a:r>
              <a:rPr lang="ja-JP" altLang="en-US" sz="1400" dirty="0" smtClean="0">
                <a:latin typeface="メイリオ" panose="020B0604030504040204" pitchFamily="50" charset="-128"/>
                <a:ea typeface="メイリオ" panose="020B0604030504040204" pitchFamily="50" charset="-128"/>
              </a:rPr>
              <a:t>バック</a:t>
            </a:r>
            <a:r>
              <a:rPr lang="ja-JP" altLang="en-US" sz="1400" dirty="0">
                <a:latin typeface="メイリオ" panose="020B0604030504040204" pitchFamily="50" charset="-128"/>
                <a:ea typeface="メイリオ" panose="020B0604030504040204" pitchFamily="50" charset="-128"/>
              </a:rPr>
              <a:t>ヤード</a:t>
            </a:r>
            <a:r>
              <a:rPr lang="ja-JP" altLang="en-US" sz="1400" dirty="0" smtClean="0">
                <a:latin typeface="メイリオ" panose="020B0604030504040204" pitchFamily="50" charset="-128"/>
                <a:ea typeface="メイリオ" panose="020B0604030504040204" pitchFamily="50" charset="-128"/>
              </a:rPr>
              <a:t>改革</a:t>
            </a:r>
            <a:endParaRPr lang="ja-JP" altLang="en-US" sz="1400" dirty="0">
              <a:latin typeface="メイリオ" panose="020B0604030504040204" pitchFamily="50" charset="-128"/>
              <a:ea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A9F0AF30-3F15-4839-9E98-07A8D3C4B492}" type="slidenum">
              <a:rPr kumimoji="1" lang="ja-JP" altLang="en-US" smtClean="0"/>
              <a:t>8</a:t>
            </a:fld>
            <a:endParaRPr kumimoji="1" lang="ja-JP" altLang="en-US"/>
          </a:p>
        </p:txBody>
      </p:sp>
    </p:spTree>
    <p:extLst>
      <p:ext uri="{BB962C8B-B14F-4D97-AF65-F5344CB8AC3E}">
        <p14:creationId xmlns:p14="http://schemas.microsoft.com/office/powerpoint/2010/main" val="1563335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804482" y="2785"/>
            <a:ext cx="1226916" cy="307777"/>
          </a:xfrm>
          <a:prstGeom prst="rect">
            <a:avLst/>
          </a:prstGeom>
          <a:solidFill>
            <a:srgbClr val="F67688"/>
          </a:solidFill>
          <a:ln>
            <a:solidFill>
              <a:schemeClr val="tx1"/>
            </a:solidFill>
          </a:ln>
        </p:spPr>
        <p:txBody>
          <a:bodyPr wrap="square" rtlCol="0">
            <a:spAutoFit/>
          </a:bodyPr>
          <a:lstStyle/>
          <a:p>
            <a:pPr algn="ctr"/>
            <a:r>
              <a:rPr lang="ja-JP" altLang="en-US" sz="1400" b="1" dirty="0" smtClean="0"/>
              <a:t>小項目名</a:t>
            </a:r>
            <a:endParaRPr kumimoji="1" lang="ja-JP" altLang="en-US" sz="1400" b="1" dirty="0"/>
          </a:p>
        </p:txBody>
      </p:sp>
      <p:sp>
        <p:nvSpPr>
          <p:cNvPr id="5" name="テキスト ボックス 4"/>
          <p:cNvSpPr txBox="1"/>
          <p:nvPr/>
        </p:nvSpPr>
        <p:spPr>
          <a:xfrm>
            <a:off x="6031398" y="0"/>
            <a:ext cx="6160602" cy="307777"/>
          </a:xfrm>
          <a:prstGeom prst="rect">
            <a:avLst/>
          </a:prstGeom>
          <a:noFill/>
          <a:ln>
            <a:solidFill>
              <a:schemeClr val="tx1"/>
            </a:solidFill>
          </a:ln>
        </p:spPr>
        <p:txBody>
          <a:bodyPr wrap="square" rtlCol="0">
            <a:spAutoFit/>
          </a:bodyPr>
          <a:lstStyle/>
          <a:p>
            <a:r>
              <a:rPr lang="ja-JP" altLang="en-US" sz="1400">
                <a:latin typeface="メイリオ" panose="020B0604030504040204" pitchFamily="50" charset="-128"/>
                <a:ea typeface="メイリオ" panose="020B0604030504040204" pitchFamily="50" charset="-128"/>
              </a:rPr>
              <a:t>徹底的な</a:t>
            </a:r>
            <a:r>
              <a:rPr lang="en-US" altLang="ja-JP" sz="1400">
                <a:latin typeface="メイリオ" panose="020B0604030504040204" pitchFamily="50" charset="-128"/>
                <a:ea typeface="メイリオ" panose="020B0604030504040204" pitchFamily="50" charset="-128"/>
              </a:rPr>
              <a:t>BPR</a:t>
            </a:r>
            <a:endParaRPr lang="ja-JP" altLang="en-US" sz="1400" dirty="0">
              <a:latin typeface="メイリオ" panose="020B0604030504040204" pitchFamily="50" charset="-128"/>
              <a:ea typeface="メイリオ" panose="020B0604030504040204" pitchFamily="50" charset="-128"/>
            </a:endParaRPr>
          </a:p>
        </p:txBody>
      </p:sp>
      <p:sp>
        <p:nvSpPr>
          <p:cNvPr id="61" name="テキスト ボックス 60"/>
          <p:cNvSpPr txBox="1"/>
          <p:nvPr/>
        </p:nvSpPr>
        <p:spPr>
          <a:xfrm>
            <a:off x="0" y="1639"/>
            <a:ext cx="1226916" cy="307777"/>
          </a:xfrm>
          <a:prstGeom prst="rect">
            <a:avLst/>
          </a:prstGeom>
          <a:solidFill>
            <a:srgbClr val="F67688"/>
          </a:solidFill>
          <a:ln>
            <a:solidFill>
              <a:schemeClr val="tx1"/>
            </a:solidFill>
          </a:ln>
        </p:spPr>
        <p:txBody>
          <a:bodyPr wrap="square" rtlCol="0">
            <a:spAutoFit/>
          </a:bodyPr>
          <a:lstStyle/>
          <a:p>
            <a:pPr algn="ctr"/>
            <a:r>
              <a:rPr lang="ja-JP" altLang="en-US" sz="1400" b="1" dirty="0" smtClean="0"/>
              <a:t>大項目名</a:t>
            </a:r>
            <a:endParaRPr kumimoji="1" lang="ja-JP" altLang="en-US" sz="1400" b="1" dirty="0"/>
          </a:p>
        </p:txBody>
      </p:sp>
      <p:sp>
        <p:nvSpPr>
          <p:cNvPr id="62" name="テキスト ボックス 61"/>
          <p:cNvSpPr txBox="1"/>
          <p:nvPr/>
        </p:nvSpPr>
        <p:spPr>
          <a:xfrm>
            <a:off x="1226916" y="-1154"/>
            <a:ext cx="3577566" cy="307777"/>
          </a:xfrm>
          <a:prstGeom prst="rect">
            <a:avLst/>
          </a:prstGeom>
          <a:noFill/>
          <a:ln>
            <a:solidFill>
              <a:schemeClr val="tx1"/>
            </a:solidFill>
          </a:ln>
        </p:spPr>
        <p:txBody>
          <a:bodyPr wrap="square" rtlCol="0">
            <a:spAutoFit/>
          </a:bodyPr>
          <a:lstStyle/>
          <a:p>
            <a:r>
              <a:rPr lang="ja-JP" altLang="en-US" sz="1400" dirty="0" smtClean="0">
                <a:latin typeface="メイリオ" panose="020B0604030504040204" pitchFamily="50" charset="-128"/>
                <a:ea typeface="メイリオ" panose="020B0604030504040204" pitchFamily="50" charset="-128"/>
              </a:rPr>
              <a:t>バック</a:t>
            </a:r>
            <a:r>
              <a:rPr lang="ja-JP" altLang="en-US" sz="1400" dirty="0">
                <a:latin typeface="メイリオ" panose="020B0604030504040204" pitchFamily="50" charset="-128"/>
                <a:ea typeface="メイリオ" panose="020B0604030504040204" pitchFamily="50" charset="-128"/>
              </a:rPr>
              <a:t>ヤード</a:t>
            </a:r>
            <a:r>
              <a:rPr lang="ja-JP" altLang="en-US" sz="1400" dirty="0" smtClean="0">
                <a:latin typeface="メイリオ" panose="020B0604030504040204" pitchFamily="50" charset="-128"/>
                <a:ea typeface="メイリオ" panose="020B0604030504040204" pitchFamily="50" charset="-128"/>
              </a:rPr>
              <a:t>改革</a:t>
            </a:r>
            <a:endParaRPr lang="ja-JP" altLang="en-US" sz="1400" dirty="0">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11395130" y="0"/>
            <a:ext cx="796870" cy="307777"/>
          </a:xfrm>
          <a:prstGeom prst="rect">
            <a:avLst/>
          </a:prstGeom>
          <a:solidFill>
            <a:schemeClr val="bg1">
              <a:lumMod val="85000"/>
            </a:schemeClr>
          </a:solidFill>
          <a:ln>
            <a:solidFill>
              <a:schemeClr val="tx1"/>
            </a:solidFill>
          </a:ln>
        </p:spPr>
        <p:txBody>
          <a:bodyPr wrap="square" rtlCol="0">
            <a:spAutoFit/>
          </a:bodyPr>
          <a:lstStyle/>
          <a:p>
            <a:r>
              <a:rPr lang="ja-JP" altLang="en-US" sz="1400" b="1" dirty="0" smtClean="0">
                <a:solidFill>
                  <a:srgbClr val="FF0000"/>
                </a:solidFill>
              </a:rPr>
              <a:t>記載</a:t>
            </a:r>
            <a:r>
              <a:rPr lang="ja-JP" altLang="en-US" sz="1400" b="1" dirty="0">
                <a:solidFill>
                  <a:srgbClr val="FF0000"/>
                </a:solidFill>
              </a:rPr>
              <a:t>例</a:t>
            </a:r>
            <a:endParaRPr kumimoji="1" lang="en-US" altLang="ja-JP" sz="1400" b="1" dirty="0" smtClean="0">
              <a:solidFill>
                <a:srgbClr val="FF0000"/>
              </a:solidFill>
            </a:endParaRPr>
          </a:p>
        </p:txBody>
      </p:sp>
      <p:sp>
        <p:nvSpPr>
          <p:cNvPr id="16" name="正方形/長方形 15"/>
          <p:cNvSpPr/>
          <p:nvPr/>
        </p:nvSpPr>
        <p:spPr>
          <a:xfrm>
            <a:off x="1226916" y="313347"/>
            <a:ext cx="10965084" cy="569391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400" dirty="0" smtClean="0">
              <a:solidFill>
                <a:schemeClr val="tx1"/>
              </a:solidFill>
              <a:latin typeface="メイリオ" panose="020B0604030504040204" pitchFamily="50" charset="-128"/>
              <a:ea typeface="メイリオ" panose="020B0604030504040204" pitchFamily="50" charset="-128"/>
            </a:endParaRPr>
          </a:p>
        </p:txBody>
      </p:sp>
      <p:sp>
        <p:nvSpPr>
          <p:cNvPr id="17" name="正方形/長方形 16"/>
          <p:cNvSpPr/>
          <p:nvPr/>
        </p:nvSpPr>
        <p:spPr>
          <a:xfrm>
            <a:off x="1226916" y="6007261"/>
            <a:ext cx="10965084" cy="8507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18" name="正方形/長方形 17"/>
          <p:cNvSpPr/>
          <p:nvPr/>
        </p:nvSpPr>
        <p:spPr>
          <a:xfrm>
            <a:off x="0" y="306623"/>
            <a:ext cx="1226916" cy="5700637"/>
          </a:xfrm>
          <a:prstGeom prst="rect">
            <a:avLst/>
          </a:prstGeom>
          <a:solidFill>
            <a:srgbClr val="F6768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メイリオ" panose="020B0604030504040204" pitchFamily="50" charset="-128"/>
                <a:ea typeface="メイリオ" panose="020B0604030504040204" pitchFamily="50" charset="-128"/>
              </a:rPr>
              <a:t>検討</a:t>
            </a:r>
            <a:r>
              <a:rPr kumimoji="1" lang="ja-JP" altLang="en-US" sz="1400" b="1" dirty="0" smtClean="0">
                <a:solidFill>
                  <a:schemeClr val="tx1"/>
                </a:solidFill>
                <a:latin typeface="メイリオ" panose="020B0604030504040204" pitchFamily="50" charset="-128"/>
                <a:ea typeface="メイリオ" panose="020B0604030504040204" pitchFamily="50" charset="-128"/>
              </a:rPr>
              <a:t>方法</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sp>
        <p:nvSpPr>
          <p:cNvPr id="19" name="正方形/長方形 18"/>
          <p:cNvSpPr/>
          <p:nvPr/>
        </p:nvSpPr>
        <p:spPr>
          <a:xfrm>
            <a:off x="0" y="6007260"/>
            <a:ext cx="1226916" cy="850740"/>
          </a:xfrm>
          <a:prstGeom prst="rect">
            <a:avLst/>
          </a:prstGeom>
          <a:solidFill>
            <a:srgbClr val="F6768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成果物</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A9F0AF30-3F15-4839-9E98-07A8D3C4B492}" type="slidenum">
              <a:rPr kumimoji="1" lang="ja-JP" altLang="en-US" smtClean="0"/>
              <a:t>9</a:t>
            </a:fld>
            <a:endParaRPr kumimoji="1" lang="ja-JP" altLang="en-US"/>
          </a:p>
        </p:txBody>
      </p:sp>
    </p:spTree>
    <p:extLst>
      <p:ext uri="{BB962C8B-B14F-4D97-AF65-F5344CB8AC3E}">
        <p14:creationId xmlns:p14="http://schemas.microsoft.com/office/powerpoint/2010/main" val="90493431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1065</TotalTime>
  <Words>1646</Words>
  <Application>Microsoft Office PowerPoint</Application>
  <PresentationFormat>ワイド画面</PresentationFormat>
  <Paragraphs>161</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Meiryo UI</vt:lpstr>
      <vt:lpstr>メイリオ</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酒田市役所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酒田市</dc:creator>
  <cp:lastModifiedBy>酒田市</cp:lastModifiedBy>
  <cp:revision>37</cp:revision>
  <dcterms:created xsi:type="dcterms:W3CDTF">2024-02-16T01:42:40Z</dcterms:created>
  <dcterms:modified xsi:type="dcterms:W3CDTF">2024-03-08T07:53:51Z</dcterms:modified>
</cp:coreProperties>
</file>