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 Id="rId5" Type="http://schemas.openxmlformats.org/officeDocument/2006/relationships/custom-properties" Target="docProps/custom.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9" r:id="rId5"/>
    <p:sldId id="256" r:id="rId6"/>
  </p:sldIdLst>
  <p:sldSz cx="6858000" cy="9144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8"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4D2"/>
    <a:srgbClr val="D9FFEA"/>
    <a:srgbClr val="C5FFDF"/>
    <a:srgbClr val="00AD4D"/>
    <a:srgbClr val="CDFFE4"/>
    <a:srgbClr val="FFFFFF"/>
    <a:srgbClr val="666666"/>
    <a:srgbClr val="92D050"/>
    <a:srgbClr val="E2F0D9"/>
    <a:srgbClr val="7F6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024" y="78"/>
      </p:cViewPr>
      <p:guideLst>
        <p:guide orient="horz" pos="2948"/>
        <p:guide pos="2160"/>
      </p:guideLst>
    </p:cSldViewPr>
  </p:slideViewPr>
  <p:notesTextViewPr>
    <p:cViewPr>
      <p:scale>
        <a:sx n="1" d="1"/>
        <a:sy n="1" d="1"/>
      </p:scale>
      <p:origin x="0" y="0"/>
    </p:cViewPr>
  </p:notesTextViewPr>
  <p:gridSpacing cx="76200" cy="76200"/>
</p:viewPr>
</file>

<file path=ppt/_rels/presentation.xml.rels>&#65279;<?xml version="1.0" encoding="utf-8" standalone="yes"?>
<Relationships xmlns="http://schemas.openxmlformats.org/package/2006/relationships">
  <Relationship Id="rId8" Type="http://schemas.openxmlformats.org/officeDocument/2006/relationships/viewProps" Target="viewProps.xml" />
  <Relationship Id="rId3" Type="http://schemas.openxmlformats.org/officeDocument/2006/relationships/customXml" Target="../customXml/item3.xml" />
  <Relationship Id="rId7" Type="http://schemas.openxmlformats.org/officeDocument/2006/relationships/presProps" Target="presProps.xml" />
  <Relationship Id="rId2" Type="http://schemas.openxmlformats.org/officeDocument/2006/relationships/customXml" Target="../customXml/item2.xml" />
  <Relationship Id="rId1" Type="http://schemas.openxmlformats.org/officeDocument/2006/relationships/customXml" Target="../customXml/item1.xml" />
  <Relationship Id="rId6" Type="http://schemas.openxmlformats.org/officeDocument/2006/relationships/slide" Target="slides/slide2.xml" />
  <Relationship Id="rId11" Type="http://schemas.microsoft.com/office/2016/11/relationships/changesInfo" Target="changesInfos/changesInfo1.xml" />
  <Relationship Id="rId5" Type="http://schemas.openxmlformats.org/officeDocument/2006/relationships/slide" Target="slides/slide1.xml" />
  <Relationship Id="rId10" Type="http://schemas.openxmlformats.org/officeDocument/2006/relationships/tableStyles" Target="tableStyles.xml" />
  <Relationship Id="rId4" Type="http://schemas.openxmlformats.org/officeDocument/2006/relationships/slideMaster" Target="slideMasters/slideMaster1.xml" />
  <Relationship Id="rId9" Type="http://schemas.openxmlformats.org/officeDocument/2006/relationships/theme" Target="theme/theme1.xml" />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鎌田 直斗(KAMADA Naoto)" userId="102072bd-c3ab-4ba9-9003-46fda002859a" providerId="ADAL" clId="{6029ACD3-49A1-4632-A318-D0E002F29C0D}"/>
    <pc:docChg chg="delSld">
      <pc:chgData name="鎌田 直斗(KAMADA Naoto)" userId="102072bd-c3ab-4ba9-9003-46fda002859a" providerId="ADAL" clId="{6029ACD3-49A1-4632-A318-D0E002F29C0D}" dt="2024-04-12T07:22:27.611" v="0" actId="2696"/>
      <pc:docMkLst>
        <pc:docMk/>
      </pc:docMkLst>
      <pc:sldChg chg="del">
        <pc:chgData name="鎌田 直斗(KAMADA Naoto)" userId="102072bd-c3ab-4ba9-9003-46fda002859a" providerId="ADAL" clId="{6029ACD3-49A1-4632-A318-D0E002F29C0D}" dt="2024-04-12T07:22:27.611" v="0" actId="2696"/>
        <pc:sldMkLst>
          <pc:docMk/>
          <pc:sldMk cId="3089208320" sldId="263"/>
        </pc:sldMkLst>
      </pc:sldChg>
      <pc:sldChg chg="del">
        <pc:chgData name="鎌田 直斗(KAMADA Naoto)" userId="102072bd-c3ab-4ba9-9003-46fda002859a" providerId="ADAL" clId="{6029ACD3-49A1-4632-A318-D0E002F29C0D}" dt="2024-04-12T07:22:27.611" v="0" actId="2696"/>
        <pc:sldMkLst>
          <pc:docMk/>
          <pc:sldMk cId="1833655177" sldId="264"/>
        </pc:sldMkLst>
      </pc:sldChg>
    </pc:docChg>
  </pc:docChgLst>
</pc:chgInfo>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27338A9-F211-4E15-A14C-E9B2D1E77A98}" type="datetimeFigureOut">
              <a:rPr kumimoji="1" lang="ja-JP" altLang="en-US" smtClean="0"/>
              <a:t>2024/4/15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1664497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27338A9-F211-4E15-A14C-E9B2D1E77A98}" type="datetimeFigureOut">
              <a:rPr kumimoji="1" lang="ja-JP" altLang="en-US" smtClean="0"/>
              <a:t>2024/4/15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2614070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27338A9-F211-4E15-A14C-E9B2D1E77A98}" type="datetimeFigureOut">
              <a:rPr kumimoji="1" lang="ja-JP" altLang="en-US" smtClean="0"/>
              <a:t>2024/4/15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177105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27338A9-F211-4E15-A14C-E9B2D1E77A98}" type="datetimeFigureOut">
              <a:rPr kumimoji="1" lang="ja-JP" altLang="en-US" smtClean="0"/>
              <a:t>2024/4/15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4133934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27338A9-F211-4E15-A14C-E9B2D1E77A98}" type="datetimeFigureOut">
              <a:rPr kumimoji="1" lang="ja-JP" altLang="en-US" smtClean="0"/>
              <a:t>2024/4/15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1260563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434167"/>
            <a:ext cx="2914650" cy="5801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27338A9-F211-4E15-A14C-E9B2D1E77A98}" type="datetimeFigureOut">
              <a:rPr kumimoji="1" lang="ja-JP" altLang="en-US" smtClean="0"/>
              <a:t>2024/4/15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231131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340100"/>
            <a:ext cx="2901255"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340100"/>
            <a:ext cx="2915543" cy="491278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27338A9-F211-4E15-A14C-E9B2D1E77A98}" type="datetimeFigureOut">
              <a:rPr kumimoji="1" lang="ja-JP" altLang="en-US" smtClean="0"/>
              <a:t>2024/4/15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352657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27338A9-F211-4E15-A14C-E9B2D1E77A98}" type="datetimeFigureOut">
              <a:rPr kumimoji="1" lang="ja-JP" altLang="en-US" smtClean="0"/>
              <a:t>2024/4/15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353100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338A9-F211-4E15-A14C-E9B2D1E77A98}" type="datetimeFigureOut">
              <a:rPr kumimoji="1" lang="ja-JP" altLang="en-US" smtClean="0"/>
              <a:t>2024/4/15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336555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7338A9-F211-4E15-A14C-E9B2D1E77A98}" type="datetimeFigureOut">
              <a:rPr kumimoji="1" lang="ja-JP" altLang="en-US" smtClean="0"/>
              <a:t>2024/4/15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291583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7338A9-F211-4E15-A14C-E9B2D1E77A98}" type="datetimeFigureOut">
              <a:rPr kumimoji="1" lang="ja-JP" altLang="en-US" smtClean="0"/>
              <a:t>2024/4/15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2834064573"/>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27338A9-F211-4E15-A14C-E9B2D1E77A98}" type="datetimeFigureOut">
              <a:rPr kumimoji="1" lang="ja-JP" altLang="en-US" smtClean="0"/>
              <a:t>2024/4/15</a:t>
            </a:fld>
            <a:endParaRPr kumimoji="1" lang="ja-JP" alt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C1704C3-BF58-489C-BCC4-886B610800DA}" type="slidenum">
              <a:rPr kumimoji="1" lang="ja-JP" altLang="en-US" smtClean="0"/>
              <a:t>‹#›</a:t>
            </a:fld>
            <a:endParaRPr kumimoji="1" lang="ja-JP" altLang="en-US"/>
          </a:p>
        </p:txBody>
      </p:sp>
    </p:spTree>
    <p:extLst>
      <p:ext uri="{BB962C8B-B14F-4D97-AF65-F5344CB8AC3E}">
        <p14:creationId xmlns:p14="http://schemas.microsoft.com/office/powerpoint/2010/main" val="846737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image" Target="../media/image1.jpeg" />
  <Relationship Id="rId1" Type="http://schemas.openxmlformats.org/officeDocument/2006/relationships/slideLayout" Target="../slideLayouts/slideLayout1.xml" />
</Relationships>
</file>

<file path=ppt/slides/_rels/slide2.xml.rels>&#65279;<?xml version="1.0" encoding="utf-8" standalone="yes"?>
<Relationships xmlns="http://schemas.openxmlformats.org/package/2006/relationships">
  <Relationship Id="rId8" Type="http://schemas.openxmlformats.org/officeDocument/2006/relationships/image" Target="../media/image7.wmf" />
  <Relationship Id="rId3" Type="http://schemas.openxmlformats.org/officeDocument/2006/relationships/slideLayout" Target="../slideLayouts/slideLayout1.xml" />
  <Relationship Id="rId7" Type="http://schemas.openxmlformats.org/officeDocument/2006/relationships/image" Target="../media/image6.wmf" />
  <Relationship Id="rId6" Type="http://schemas.openxmlformats.org/officeDocument/2006/relationships/image" Target="../media/image5.png" />
  <Relationship Id="rId5" Type="http://schemas.openxmlformats.org/officeDocument/2006/relationships/image" Target="../media/image4.png" />
  <Relationship Id="rId4" Type="http://schemas.openxmlformats.org/officeDocument/2006/relationships/image" Target="../media/image3.emf"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842A709-B3E1-FD63-FF3C-62BADA82732A}"/>
              </a:ext>
            </a:extLst>
          </p:cNvPr>
          <p:cNvSpPr/>
          <p:nvPr/>
        </p:nvSpPr>
        <p:spPr>
          <a:xfrm>
            <a:off x="0" y="0"/>
            <a:ext cx="6858000" cy="9144000"/>
          </a:xfrm>
          <a:prstGeom prst="rect">
            <a:avLst/>
          </a:prstGeom>
          <a:solidFill>
            <a:srgbClr val="00A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A7AF9AD-F777-02DA-F106-1F93795BD92E}"/>
              </a:ext>
            </a:extLst>
          </p:cNvPr>
          <p:cNvSpPr/>
          <p:nvPr/>
        </p:nvSpPr>
        <p:spPr>
          <a:xfrm>
            <a:off x="191036" y="219958"/>
            <a:ext cx="6493099" cy="8695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a:extLst>
              <a:ext uri="{FF2B5EF4-FFF2-40B4-BE49-F238E27FC236}">
                <a16:creationId xmlns:a16="http://schemas.microsoft.com/office/drawing/2014/main" id="{D4E03EAE-190E-AE4F-16F5-0FFA0253679E}"/>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470" b="240"/>
          <a:stretch/>
        </p:blipFill>
        <p:spPr bwMode="auto">
          <a:xfrm>
            <a:off x="191034" y="180357"/>
            <a:ext cx="6493099" cy="874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B12E5C16-844A-29E7-1B07-3F4FA547EE56}"/>
              </a:ext>
            </a:extLst>
          </p:cNvPr>
          <p:cNvSpPr txBox="1"/>
          <p:nvPr/>
        </p:nvSpPr>
        <p:spPr>
          <a:xfrm>
            <a:off x="311910" y="330397"/>
            <a:ext cx="6234179" cy="707886"/>
          </a:xfrm>
          <a:prstGeom prst="rect">
            <a:avLst/>
          </a:prstGeom>
          <a:noFill/>
        </p:spPr>
        <p:txBody>
          <a:bodyPr wrap="square" rtlCol="0">
            <a:spAutoFit/>
          </a:bodyPr>
          <a:lstStyle/>
          <a:p>
            <a:pPr>
              <a:spcBef>
                <a:spcPts val="600"/>
              </a:spcBef>
            </a:pPr>
            <a:r>
              <a:rPr kumimoji="1" lang="ja-JP" altLang="en-US" sz="1600" dirty="0">
                <a:latin typeface="HGS創英角ｺﾞｼｯｸUB" panose="020B0900000000000000" pitchFamily="50" charset="-128"/>
                <a:ea typeface="HGS創英角ｺﾞｼｯｸUB" panose="020B0900000000000000" pitchFamily="50" charset="-128"/>
              </a:rPr>
              <a:t>ひとりでも、グループでも、</a:t>
            </a:r>
            <a:endParaRPr kumimoji="1" lang="en-US" altLang="ja-JP" sz="1600" dirty="0">
              <a:latin typeface="HGS創英角ｺﾞｼｯｸUB" panose="020B0900000000000000" pitchFamily="50" charset="-128"/>
              <a:ea typeface="HGS創英角ｺﾞｼｯｸUB" panose="020B0900000000000000" pitchFamily="50" charset="-128"/>
            </a:endParaRPr>
          </a:p>
          <a:p>
            <a:r>
              <a:rPr kumimoji="1" lang="ja-JP" altLang="en-US" sz="2400" dirty="0">
                <a:latin typeface="HGS創英角ｺﾞｼｯｸUB" panose="020B0900000000000000" pitchFamily="50" charset="-128"/>
                <a:ea typeface="HGS創英角ｺﾞｼｯｸUB" panose="020B0900000000000000" pitchFamily="50" charset="-128"/>
              </a:rPr>
              <a:t>環境にやさしい農業に取り組んで</a:t>
            </a:r>
            <a:endParaRPr kumimoji="1" lang="en-US" altLang="ja-JP" sz="2400" dirty="0">
              <a:latin typeface="HGS創英角ｺﾞｼｯｸUB" panose="020B0900000000000000" pitchFamily="50" charset="-128"/>
              <a:ea typeface="HGS創英角ｺﾞｼｯｸUB" panose="020B0900000000000000" pitchFamily="50" charset="-128"/>
            </a:endParaRPr>
          </a:p>
        </p:txBody>
      </p:sp>
      <p:pic>
        <p:nvPicPr>
          <p:cNvPr id="9" name="図 8" descr="時計, モニター, テレビ, 男 が含まれている画像&#10;&#10;自動的に生成された説明">
            <a:extLst>
              <a:ext uri="{FF2B5EF4-FFF2-40B4-BE49-F238E27FC236}">
                <a16:creationId xmlns:a16="http://schemas.microsoft.com/office/drawing/2014/main" id="{CDD334DB-D25C-C3D2-E880-4ED1775198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0222" y="497824"/>
            <a:ext cx="951201" cy="951201"/>
          </a:xfrm>
          <a:prstGeom prst="rect">
            <a:avLst/>
          </a:prstGeom>
        </p:spPr>
      </p:pic>
      <p:sp>
        <p:nvSpPr>
          <p:cNvPr id="10" name="テキスト ボックス 9">
            <a:extLst>
              <a:ext uri="{FF2B5EF4-FFF2-40B4-BE49-F238E27FC236}">
                <a16:creationId xmlns:a16="http://schemas.microsoft.com/office/drawing/2014/main" id="{4F51DEDA-0A1F-4D58-7B53-64653E57D35A}"/>
              </a:ext>
            </a:extLst>
          </p:cNvPr>
          <p:cNvSpPr txBox="1"/>
          <p:nvPr/>
        </p:nvSpPr>
        <p:spPr>
          <a:xfrm>
            <a:off x="257469" y="3458470"/>
            <a:ext cx="6360230" cy="646331"/>
          </a:xfrm>
          <a:prstGeom prst="rect">
            <a:avLst/>
          </a:prstGeom>
          <a:noFill/>
        </p:spPr>
        <p:txBody>
          <a:bodyPr wrap="square" rtlCol="0" anchor="ctr">
            <a:spAutoFit/>
          </a:bodyPr>
          <a:lstStyle/>
          <a:p>
            <a:pPr algn="ctr">
              <a:spcAft>
                <a:spcPts val="600"/>
              </a:spcAft>
            </a:pPr>
            <a:r>
              <a:rPr kumimoji="1" lang="ja-JP" altLang="en-US" dirty="0">
                <a:latin typeface="HGP創英角ｺﾞｼｯｸUB" panose="020B0900000000000000" pitchFamily="50" charset="-128"/>
                <a:ea typeface="HGP創英角ｺﾞｼｯｸUB" panose="020B0900000000000000" pitchFamily="50" charset="-128"/>
              </a:rPr>
              <a:t>「みどりの食料システム法」に基づき、化学肥料・農薬の使用低減などに取り組む農業者の</a:t>
            </a:r>
            <a:r>
              <a:rPr kumimoji="1" lang="ja-JP" altLang="en-US" dirty="0">
                <a:solidFill>
                  <a:srgbClr val="00AD4D"/>
                </a:solidFill>
                <a:latin typeface="HGP創英角ｺﾞｼｯｸUB" panose="020B0900000000000000" pitchFamily="50" charset="-128"/>
                <a:ea typeface="HGP創英角ｺﾞｼｯｸUB" panose="020B0900000000000000" pitchFamily="50" charset="-128"/>
              </a:rPr>
              <a:t>認定制度がスタート</a:t>
            </a:r>
            <a:r>
              <a:rPr kumimoji="1" lang="ja-JP" altLang="en-US" dirty="0">
                <a:latin typeface="HGP創英角ｺﾞｼｯｸUB" panose="020B0900000000000000" pitchFamily="50" charset="-128"/>
                <a:ea typeface="HGP創英角ｺﾞｼｯｸUB" panose="020B0900000000000000" pitchFamily="50" charset="-128"/>
              </a:rPr>
              <a:t>しています！</a:t>
            </a: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12F13702-C4E2-CC6F-7A72-2B63E75E3738}"/>
              </a:ext>
            </a:extLst>
          </p:cNvPr>
          <p:cNvSpPr/>
          <p:nvPr/>
        </p:nvSpPr>
        <p:spPr>
          <a:xfrm>
            <a:off x="301930" y="4497363"/>
            <a:ext cx="6232085" cy="1738509"/>
          </a:xfrm>
          <a:prstGeom prst="rect">
            <a:avLst/>
          </a:prstGeom>
          <a:solidFill>
            <a:srgbClr val="D9FF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9FF48DC-4D05-A867-B130-DA50A4A3134F}"/>
              </a:ext>
            </a:extLst>
          </p:cNvPr>
          <p:cNvSpPr txBox="1"/>
          <p:nvPr/>
        </p:nvSpPr>
        <p:spPr>
          <a:xfrm>
            <a:off x="475797" y="4329019"/>
            <a:ext cx="6058219" cy="1785104"/>
          </a:xfrm>
          <a:prstGeom prst="rect">
            <a:avLst/>
          </a:prstGeom>
          <a:noFill/>
        </p:spPr>
        <p:txBody>
          <a:bodyPr wrap="square" rtlCol="0" anchor="ctr">
            <a:spAutoFit/>
          </a:bodyPr>
          <a:lstStyle/>
          <a:p>
            <a:pPr>
              <a:lnSpc>
                <a:spcPts val="2400"/>
              </a:lnSpc>
            </a:pPr>
            <a:endParaRPr kumimoji="1" lang="en-US" altLang="ja-JP" sz="1050" dirty="0">
              <a:latin typeface="HGP創英角ｺﾞｼｯｸUB" panose="020B0900000000000000" pitchFamily="50" charset="-128"/>
              <a:ea typeface="HGP創英角ｺﾞｼｯｸUB" panose="020B0900000000000000" pitchFamily="50" charset="-128"/>
            </a:endParaRPr>
          </a:p>
          <a:p>
            <a:pPr>
              <a:lnSpc>
                <a:spcPts val="2400"/>
              </a:lnSpc>
              <a:spcBef>
                <a:spcPts val="1200"/>
              </a:spcBef>
            </a:pPr>
            <a:r>
              <a:rPr kumimoji="1" lang="ja-JP" altLang="en-US" sz="2000" dirty="0">
                <a:solidFill>
                  <a:srgbClr val="00AD4D"/>
                </a:solidFill>
                <a:latin typeface="HGP創英角ｺﾞｼｯｸUB" panose="020B0900000000000000" pitchFamily="50" charset="-128"/>
                <a:ea typeface="HGP創英角ｺﾞｼｯｸUB" panose="020B0900000000000000" pitchFamily="50" charset="-128"/>
              </a:rPr>
              <a:t>●</a:t>
            </a:r>
            <a:r>
              <a:rPr kumimoji="1" lang="ja-JP" altLang="en-US" sz="2000" dirty="0">
                <a:latin typeface="HGP創英角ｺﾞｼｯｸUB" panose="020B0900000000000000" pitchFamily="50" charset="-128"/>
                <a:ea typeface="HGP創英角ｺﾞｼｯｸUB" panose="020B0900000000000000" pitchFamily="50" charset="-128"/>
              </a:rPr>
              <a:t>　設備投資の際の税制優遇が受けられます。</a:t>
            </a:r>
            <a:endParaRPr kumimoji="1" lang="en-US" altLang="ja-JP" sz="2000" dirty="0">
              <a:latin typeface="HGP創英角ｺﾞｼｯｸUB" panose="020B0900000000000000" pitchFamily="50" charset="-128"/>
              <a:ea typeface="HGP創英角ｺﾞｼｯｸUB" panose="020B0900000000000000" pitchFamily="50" charset="-128"/>
            </a:endParaRPr>
          </a:p>
          <a:p>
            <a:pPr>
              <a:lnSpc>
                <a:spcPts val="2400"/>
              </a:lnSpc>
              <a:spcBef>
                <a:spcPts val="1200"/>
              </a:spcBef>
            </a:pPr>
            <a:r>
              <a:rPr kumimoji="1" lang="ja-JP" altLang="en-US" sz="2000" dirty="0">
                <a:solidFill>
                  <a:srgbClr val="00AD4D"/>
                </a:solidFill>
                <a:latin typeface="HGP創英角ｺﾞｼｯｸUB" panose="020B0900000000000000" pitchFamily="50" charset="-128"/>
                <a:ea typeface="HGP創英角ｺﾞｼｯｸUB" panose="020B0900000000000000" pitchFamily="50" charset="-128"/>
              </a:rPr>
              <a:t>●</a:t>
            </a:r>
            <a:r>
              <a:rPr kumimoji="1" lang="ja-JP" altLang="en-US" sz="2000" dirty="0">
                <a:latin typeface="HGP創英角ｺﾞｼｯｸUB" panose="020B0900000000000000" pitchFamily="50" charset="-128"/>
                <a:ea typeface="HGP創英角ｺﾞｼｯｸUB" panose="020B0900000000000000" pitchFamily="50" charset="-128"/>
              </a:rPr>
              <a:t>　さまざまな国庫補助金の採択で優遇されます。</a:t>
            </a:r>
            <a:endParaRPr kumimoji="1" lang="en-US" altLang="ja-JP" sz="2000" dirty="0">
              <a:latin typeface="HGP創英角ｺﾞｼｯｸUB" panose="020B0900000000000000" pitchFamily="50" charset="-128"/>
              <a:ea typeface="HGP創英角ｺﾞｼｯｸUB" panose="020B0900000000000000" pitchFamily="50" charset="-128"/>
            </a:endParaRPr>
          </a:p>
          <a:p>
            <a:pPr>
              <a:lnSpc>
                <a:spcPts val="2400"/>
              </a:lnSpc>
              <a:spcBef>
                <a:spcPts val="1200"/>
              </a:spcBef>
            </a:pPr>
            <a:r>
              <a:rPr kumimoji="1" lang="ja-JP" altLang="en-US" sz="2000" dirty="0">
                <a:solidFill>
                  <a:srgbClr val="00AD4D"/>
                </a:solidFill>
                <a:latin typeface="HGP創英角ｺﾞｼｯｸUB" panose="020B0900000000000000" pitchFamily="50" charset="-128"/>
                <a:ea typeface="HGP創英角ｺﾞｼｯｸUB" panose="020B0900000000000000" pitchFamily="50" charset="-128"/>
              </a:rPr>
              <a:t>●</a:t>
            </a:r>
            <a:r>
              <a:rPr kumimoji="1" lang="ja-JP" altLang="en-US" sz="2000" dirty="0">
                <a:latin typeface="HGP創英角ｺﾞｼｯｸUB" panose="020B0900000000000000" pitchFamily="50" charset="-128"/>
                <a:ea typeface="HGP創英角ｺﾞｼｯｸUB" panose="020B0900000000000000" pitchFamily="50" charset="-128"/>
              </a:rPr>
              <a:t>　日本政策金融公庫の無利子融資等が活用できます。</a:t>
            </a:r>
            <a:endParaRPr kumimoji="1" lang="en-US" altLang="ja-JP" sz="2000" dirty="0">
              <a:latin typeface="HGP創英角ｺﾞｼｯｸUB" panose="020B0900000000000000" pitchFamily="50" charset="-128"/>
              <a:ea typeface="HGP創英角ｺﾞｼｯｸUB" panose="020B0900000000000000" pitchFamily="50" charset="-128"/>
            </a:endParaRPr>
          </a:p>
        </p:txBody>
      </p:sp>
      <p:sp>
        <p:nvSpPr>
          <p:cNvPr id="12" name="四角形: 角を丸くする 11">
            <a:extLst>
              <a:ext uri="{FF2B5EF4-FFF2-40B4-BE49-F238E27FC236}">
                <a16:creationId xmlns:a16="http://schemas.microsoft.com/office/drawing/2014/main" id="{302D27BA-8035-29F2-C3D0-386DB6F92556}"/>
              </a:ext>
            </a:extLst>
          </p:cNvPr>
          <p:cNvSpPr/>
          <p:nvPr/>
        </p:nvSpPr>
        <p:spPr>
          <a:xfrm>
            <a:off x="345116" y="4248981"/>
            <a:ext cx="2403764" cy="520512"/>
          </a:xfrm>
          <a:prstGeom prst="roundRect">
            <a:avLst>
              <a:gd name="adj" fmla="val 50000"/>
            </a:avLst>
          </a:prstGeom>
          <a:solidFill>
            <a:srgbClr val="00A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dirty="0">
                <a:latin typeface="HGP創英角ｺﾞｼｯｸUB" panose="020B0900000000000000" pitchFamily="50" charset="-128"/>
                <a:ea typeface="HGP創英角ｺﾞｼｯｸUB" panose="020B0900000000000000" pitchFamily="50" charset="-128"/>
              </a:rPr>
              <a:t>認定を受けるメリット</a:t>
            </a:r>
          </a:p>
        </p:txBody>
      </p:sp>
      <p:sp>
        <p:nvSpPr>
          <p:cNvPr id="2" name="テキスト ボックス 1">
            <a:extLst>
              <a:ext uri="{FF2B5EF4-FFF2-40B4-BE49-F238E27FC236}">
                <a16:creationId xmlns:a16="http://schemas.microsoft.com/office/drawing/2014/main" id="{7AF5EC34-E5F8-6CD8-EC2B-C88A699A2C2E}"/>
              </a:ext>
            </a:extLst>
          </p:cNvPr>
          <p:cNvSpPr txBox="1"/>
          <p:nvPr/>
        </p:nvSpPr>
        <p:spPr>
          <a:xfrm>
            <a:off x="4971248" y="8589463"/>
            <a:ext cx="1878074" cy="338554"/>
          </a:xfrm>
          <a:prstGeom prst="rect">
            <a:avLst/>
          </a:prstGeom>
          <a:noFill/>
        </p:spPr>
        <p:txBody>
          <a:bodyPr wrap="square" rtlCol="0">
            <a:spAutoFit/>
          </a:bodyPr>
          <a:lstStyle/>
          <a:p>
            <a:pPr>
              <a:spcBef>
                <a:spcPts val="600"/>
              </a:spcBef>
            </a:pPr>
            <a:r>
              <a:rPr kumimoji="1" lang="ja-JP" altLang="en-US" sz="1600" dirty="0">
                <a:latin typeface="HGS創英角ｺﾞｼｯｸUB" panose="020B0900000000000000" pitchFamily="50" charset="-128"/>
                <a:ea typeface="HGS創英角ｺﾞｼｯｸUB" panose="020B0900000000000000" pitchFamily="50" charset="-128"/>
              </a:rPr>
              <a:t>（令和６年４月）</a:t>
            </a:r>
            <a:endParaRPr kumimoji="1" lang="ja-JP" altLang="en-US" sz="2400" dirty="0">
              <a:latin typeface="HGS創英角ｺﾞｼｯｸUB" panose="020B0900000000000000" pitchFamily="50" charset="-128"/>
              <a:ea typeface="HGS創英角ｺﾞｼｯｸUB" panose="020B0900000000000000" pitchFamily="50" charset="-128"/>
            </a:endParaRPr>
          </a:p>
        </p:txBody>
      </p:sp>
      <p:sp>
        <p:nvSpPr>
          <p:cNvPr id="18" name="正方形/長方形 17">
            <a:extLst>
              <a:ext uri="{FF2B5EF4-FFF2-40B4-BE49-F238E27FC236}">
                <a16:creationId xmlns:a16="http://schemas.microsoft.com/office/drawing/2014/main" id="{4E5183D0-7B90-4037-F72E-138429F2CE3F}"/>
              </a:ext>
            </a:extLst>
          </p:cNvPr>
          <p:cNvSpPr/>
          <p:nvPr/>
        </p:nvSpPr>
        <p:spPr>
          <a:xfrm>
            <a:off x="409564" y="6804563"/>
            <a:ext cx="6124451" cy="1738509"/>
          </a:xfrm>
          <a:prstGeom prst="rect">
            <a:avLst/>
          </a:prstGeom>
          <a:solidFill>
            <a:srgbClr val="FFF4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2A6FD45-D65D-EB28-10FC-BB5663EA9EB4}"/>
              </a:ext>
            </a:extLst>
          </p:cNvPr>
          <p:cNvSpPr txBox="1"/>
          <p:nvPr/>
        </p:nvSpPr>
        <p:spPr>
          <a:xfrm>
            <a:off x="418986" y="6803562"/>
            <a:ext cx="6210029" cy="1588897"/>
          </a:xfrm>
          <a:prstGeom prst="rect">
            <a:avLst/>
          </a:prstGeom>
          <a:noFill/>
          <a:ln>
            <a:noFill/>
          </a:ln>
        </p:spPr>
        <p:txBody>
          <a:bodyPr wrap="square" rtlCol="0">
            <a:spAutoFit/>
          </a:bodyPr>
          <a:lstStyle/>
          <a:p>
            <a:pPr>
              <a:lnSpc>
                <a:spcPts val="2400"/>
              </a:lnSpc>
            </a:pPr>
            <a:endParaRPr kumimoji="1" lang="en-US" altLang="ja-JP" sz="1600" dirty="0">
              <a:latin typeface="HGP創英角ｺﾞｼｯｸUB" panose="020B0900000000000000" pitchFamily="50" charset="-128"/>
              <a:ea typeface="HGP創英角ｺﾞｼｯｸUB" panose="020B0900000000000000" pitchFamily="50" charset="-128"/>
            </a:endParaRPr>
          </a:p>
          <a:p>
            <a:pPr>
              <a:lnSpc>
                <a:spcPts val="2400"/>
              </a:lnSpc>
            </a:pPr>
            <a:r>
              <a:rPr kumimoji="1" lang="ja-JP" altLang="en-US" sz="1600" dirty="0">
                <a:latin typeface="HGP創英角ｺﾞｼｯｸUB" panose="020B0900000000000000" pitchFamily="50" charset="-128"/>
                <a:ea typeface="HGP創英角ｺﾞｼｯｸUB" panose="020B0900000000000000" pitchFamily="50" charset="-128"/>
              </a:rPr>
              <a:t>環境保全型農業直接支払交付金等は、</a:t>
            </a:r>
            <a:endParaRPr kumimoji="1" lang="en-US" altLang="ja-JP" sz="1600" dirty="0">
              <a:latin typeface="HGP創英角ｺﾞｼｯｸUB" panose="020B0900000000000000" pitchFamily="50" charset="-128"/>
              <a:ea typeface="HGP創英角ｺﾞｼｯｸUB" panose="020B0900000000000000" pitchFamily="50" charset="-128"/>
            </a:endParaRPr>
          </a:p>
          <a:p>
            <a:pPr>
              <a:lnSpc>
                <a:spcPts val="2400"/>
              </a:lnSpc>
            </a:pPr>
            <a:r>
              <a:rPr kumimoji="1" lang="ja-JP" altLang="en-US" sz="1600" dirty="0">
                <a:latin typeface="HGP創英角ｺﾞｼｯｸUB" panose="020B0900000000000000" pitchFamily="50" charset="-128"/>
                <a:ea typeface="HGP創英角ｺﾞｼｯｸUB" panose="020B0900000000000000" pitchFamily="50" charset="-128"/>
              </a:rPr>
              <a:t>令和７年度に見直しを行った上で、令和９年度を目標に、</a:t>
            </a:r>
            <a:endParaRPr kumimoji="1" lang="en-US" altLang="ja-JP" sz="1600" dirty="0">
              <a:latin typeface="HGP創英角ｺﾞｼｯｸUB" panose="020B0900000000000000" pitchFamily="50" charset="-128"/>
              <a:ea typeface="HGP創英角ｺﾞｼｯｸUB" panose="020B0900000000000000" pitchFamily="50" charset="-128"/>
            </a:endParaRPr>
          </a:p>
          <a:p>
            <a:pPr>
              <a:lnSpc>
                <a:spcPts val="2400"/>
              </a:lnSpc>
            </a:pPr>
            <a:r>
              <a:rPr kumimoji="1" lang="ja-JP" altLang="en-US" sz="1600" u="sng" dirty="0">
                <a:latin typeface="HGP創英角ｺﾞｼｯｸUB" panose="020B0900000000000000" pitchFamily="50" charset="-128"/>
                <a:ea typeface="HGP創英角ｺﾞｼｯｸUB" panose="020B0900000000000000" pitchFamily="50" charset="-128"/>
              </a:rPr>
              <a:t>みどりの食料システム法に基づき認定を受けた農業者</a:t>
            </a:r>
            <a:r>
              <a:rPr kumimoji="1" lang="ja-JP" altLang="en-US" sz="1600" dirty="0">
                <a:latin typeface="HGP創英角ｺﾞｼｯｸUB" panose="020B0900000000000000" pitchFamily="50" charset="-128"/>
                <a:ea typeface="HGP創英角ｺﾞｼｯｸUB" panose="020B0900000000000000" pitchFamily="50" charset="-128"/>
              </a:rPr>
              <a:t>による、</a:t>
            </a:r>
            <a:endParaRPr kumimoji="1" lang="en-US" altLang="ja-JP" sz="1600" dirty="0">
              <a:latin typeface="HGP創英角ｺﾞｼｯｸUB" panose="020B0900000000000000" pitchFamily="50" charset="-128"/>
              <a:ea typeface="HGP創英角ｺﾞｼｯｸUB" panose="020B0900000000000000" pitchFamily="50" charset="-128"/>
            </a:endParaRPr>
          </a:p>
          <a:p>
            <a:pPr>
              <a:lnSpc>
                <a:spcPts val="2400"/>
              </a:lnSpc>
            </a:pPr>
            <a:r>
              <a:rPr kumimoji="1" lang="ja-JP" altLang="en-US" sz="1600" dirty="0">
                <a:latin typeface="HGP創英角ｺﾞｼｯｸUB" panose="020B0900000000000000" pitchFamily="50" charset="-128"/>
                <a:ea typeface="HGP創英角ｺﾞｼｯｸUB" panose="020B0900000000000000" pitchFamily="50" charset="-128"/>
              </a:rPr>
              <a:t>先進的な営農活動を支援する仕組みに移行することを検討しています。</a:t>
            </a:r>
            <a:endParaRPr kumimoji="1" lang="en-US" altLang="ja-JP" sz="1600" dirty="0">
              <a:latin typeface="HGP創英角ｺﾞｼｯｸUB" panose="020B0900000000000000" pitchFamily="50" charset="-128"/>
              <a:ea typeface="HGP創英角ｺﾞｼｯｸUB" panose="020B0900000000000000" pitchFamily="50" charset="-128"/>
            </a:endParaRPr>
          </a:p>
        </p:txBody>
      </p:sp>
      <p:sp>
        <p:nvSpPr>
          <p:cNvPr id="4" name="四角形: 角を丸くする 3">
            <a:extLst>
              <a:ext uri="{FF2B5EF4-FFF2-40B4-BE49-F238E27FC236}">
                <a16:creationId xmlns:a16="http://schemas.microsoft.com/office/drawing/2014/main" id="{2B040AB6-5F9F-3CBF-7F29-84D19D793129}"/>
              </a:ext>
            </a:extLst>
          </p:cNvPr>
          <p:cNvSpPr/>
          <p:nvPr/>
        </p:nvSpPr>
        <p:spPr>
          <a:xfrm>
            <a:off x="447685" y="6544306"/>
            <a:ext cx="2403764" cy="520512"/>
          </a:xfrm>
          <a:prstGeom prst="roundRect">
            <a:avLst>
              <a:gd name="adj" fmla="val 50000"/>
            </a:avLst>
          </a:prstGeom>
          <a:solidFill>
            <a:srgbClr val="00A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dirty="0">
                <a:latin typeface="HGP創英角ｺﾞｼｯｸUB" panose="020B0900000000000000" pitchFamily="50" charset="-128"/>
                <a:ea typeface="HGP創英角ｺﾞｼｯｸUB" panose="020B0900000000000000" pitchFamily="50" charset="-128"/>
              </a:rPr>
              <a:t>今後のメリット</a:t>
            </a:r>
            <a:endParaRPr kumimoji="1" lang="en-US" altLang="ja-JP" dirty="0">
              <a:latin typeface="HGP創英角ｺﾞｼｯｸUB" panose="020B0900000000000000" pitchFamily="50" charset="-128"/>
              <a:ea typeface="HGP創英角ｺﾞｼｯｸUB" panose="020B0900000000000000" pitchFamily="50" charset="-128"/>
            </a:endParaRPr>
          </a:p>
        </p:txBody>
      </p:sp>
      <p:sp>
        <p:nvSpPr>
          <p:cNvPr id="15" name="楕円 14">
            <a:extLst>
              <a:ext uri="{FF2B5EF4-FFF2-40B4-BE49-F238E27FC236}">
                <a16:creationId xmlns:a16="http://schemas.microsoft.com/office/drawing/2014/main" id="{F2C0DDE4-BB48-A3B1-1ECE-87203ED62B3F}"/>
              </a:ext>
            </a:extLst>
          </p:cNvPr>
          <p:cNvSpPr/>
          <p:nvPr/>
        </p:nvSpPr>
        <p:spPr>
          <a:xfrm>
            <a:off x="673768" y="1094135"/>
            <a:ext cx="5226345" cy="1502965"/>
          </a:xfrm>
          <a:prstGeom prst="ellipse">
            <a:avLst/>
          </a:prstGeom>
          <a:solidFill>
            <a:schemeClr val="bg1">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AE750155-3FE0-299C-260E-9F15FB25F1F0}"/>
              </a:ext>
            </a:extLst>
          </p:cNvPr>
          <p:cNvSpPr txBox="1"/>
          <p:nvPr/>
        </p:nvSpPr>
        <p:spPr>
          <a:xfrm>
            <a:off x="632342" y="1199443"/>
            <a:ext cx="4909306" cy="1200329"/>
          </a:xfrm>
          <a:prstGeom prst="rect">
            <a:avLst/>
          </a:prstGeom>
          <a:noFill/>
        </p:spPr>
        <p:txBody>
          <a:bodyPr wrap="square" rtlCol="0">
            <a:spAutoFit/>
          </a:bodyPr>
          <a:lstStyle/>
          <a:p>
            <a:pPr algn="ctr">
              <a:spcBef>
                <a:spcPts val="600"/>
              </a:spcBef>
            </a:pPr>
            <a:r>
              <a:rPr kumimoji="1" lang="ja-JP" altLang="en-US" sz="7200" b="1" dirty="0">
                <a:solidFill>
                  <a:srgbClr val="00AD4D"/>
                </a:solidFill>
                <a:latin typeface="HGS創英角ｺﾞｼｯｸUB" panose="020B0900000000000000" pitchFamily="50" charset="-128"/>
                <a:ea typeface="HGS創英角ｺﾞｼｯｸUB" panose="020B0900000000000000" pitchFamily="50" charset="-128"/>
              </a:rPr>
              <a:t>みどり</a:t>
            </a:r>
            <a:r>
              <a:rPr kumimoji="1" lang="ja-JP" altLang="en-US" sz="7200" dirty="0">
                <a:latin typeface="HGS創英角ｺﾞｼｯｸUB" panose="020B0900000000000000" pitchFamily="50" charset="-128"/>
                <a:ea typeface="HGS創英角ｺﾞｼｯｸUB" panose="020B0900000000000000" pitchFamily="50" charset="-128"/>
              </a:rPr>
              <a:t>認定</a:t>
            </a:r>
            <a:endParaRPr kumimoji="1" lang="en-US" altLang="ja-JP" sz="7200" dirty="0">
              <a:latin typeface="HGS創英角ｺﾞｼｯｸUB" panose="020B0900000000000000" pitchFamily="50" charset="-128"/>
              <a:ea typeface="HGS創英角ｺﾞｼｯｸUB" panose="020B0900000000000000" pitchFamily="50" charset="-128"/>
            </a:endParaRPr>
          </a:p>
        </p:txBody>
      </p:sp>
      <p:sp>
        <p:nvSpPr>
          <p:cNvPr id="11" name="テキスト ボックス 10">
            <a:extLst>
              <a:ext uri="{FF2B5EF4-FFF2-40B4-BE49-F238E27FC236}">
                <a16:creationId xmlns:a16="http://schemas.microsoft.com/office/drawing/2014/main" id="{35906743-75C4-6DE9-5663-27F71E2E77CA}"/>
              </a:ext>
            </a:extLst>
          </p:cNvPr>
          <p:cNvSpPr txBox="1"/>
          <p:nvPr/>
        </p:nvSpPr>
        <p:spPr>
          <a:xfrm>
            <a:off x="366576" y="2603729"/>
            <a:ext cx="6234179" cy="461665"/>
          </a:xfrm>
          <a:prstGeom prst="rect">
            <a:avLst/>
          </a:prstGeom>
          <a:noFill/>
        </p:spPr>
        <p:txBody>
          <a:bodyPr wrap="square" rtlCol="0">
            <a:spAutoFit/>
          </a:bodyPr>
          <a:lstStyle/>
          <a:p>
            <a:pPr algn="r">
              <a:spcBef>
                <a:spcPts val="600"/>
              </a:spcBef>
            </a:pPr>
            <a:r>
              <a:rPr kumimoji="1" lang="ja-JP" altLang="en-US" sz="2400" dirty="0">
                <a:latin typeface="HGS創英角ｺﾞｼｯｸUB" panose="020B0900000000000000" pitchFamily="50" charset="-128"/>
                <a:ea typeface="HGS創英角ｺﾞｼｯｸUB" panose="020B0900000000000000" pitchFamily="50" charset="-128"/>
              </a:rPr>
              <a:t>を受けましょう</a:t>
            </a:r>
            <a:r>
              <a:rPr kumimoji="1" lang="en-US" altLang="ja-JP" sz="2400" dirty="0">
                <a:latin typeface="HGS創英角ｺﾞｼｯｸUB" panose="020B0900000000000000" pitchFamily="50" charset="-128"/>
                <a:ea typeface="HGS創英角ｺﾞｼｯｸUB" panose="020B0900000000000000" pitchFamily="50" charset="-128"/>
              </a:rPr>
              <a:t>!!</a:t>
            </a:r>
            <a:endParaRPr kumimoji="1" lang="ja-JP" altLang="en-US" sz="2400" dirty="0">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24881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A67F277D-42F1-4B84-A06E-8D7355C744DF}"/>
              </a:ext>
            </a:extLst>
          </p:cNvPr>
          <p:cNvSpPr txBox="1"/>
          <p:nvPr/>
        </p:nvSpPr>
        <p:spPr>
          <a:xfrm>
            <a:off x="0" y="-15771"/>
            <a:ext cx="6858000" cy="369332"/>
          </a:xfrm>
          <a:prstGeom prst="rect">
            <a:avLst/>
          </a:prstGeom>
          <a:solidFill>
            <a:srgbClr val="00AD4D"/>
          </a:solidFill>
        </p:spPr>
        <p:txBody>
          <a:bodyPr wrap="square" rtlCol="0" anchor="ctr">
            <a:spAutoFit/>
          </a:bodyPr>
          <a:lstStyle/>
          <a:p>
            <a:pPr algn="ctr"/>
            <a:r>
              <a:rPr kumimoji="1" lang="ja-JP" altLang="en-US" b="1">
                <a:solidFill>
                  <a:schemeClr val="bg1"/>
                </a:solidFill>
                <a:latin typeface="BIZ UDゴシック" panose="020B0400000000000000" pitchFamily="49" charset="-128"/>
                <a:ea typeface="BIZ UDゴシック" panose="020B0400000000000000" pitchFamily="49" charset="-128"/>
              </a:rPr>
              <a:t>みどりの食料システム法の認定を受けてみませんか？</a:t>
            </a:r>
          </a:p>
        </p:txBody>
      </p:sp>
      <p:sp>
        <p:nvSpPr>
          <p:cNvPr id="15" name="テキスト ボックス 14">
            <a:extLst>
              <a:ext uri="{FF2B5EF4-FFF2-40B4-BE49-F238E27FC236}">
                <a16:creationId xmlns:a16="http://schemas.microsoft.com/office/drawing/2014/main" id="{0DBDD02B-82AC-4593-9084-16CA182FB63B}"/>
              </a:ext>
            </a:extLst>
          </p:cNvPr>
          <p:cNvSpPr txBox="1"/>
          <p:nvPr/>
        </p:nvSpPr>
        <p:spPr>
          <a:xfrm>
            <a:off x="6569" y="521862"/>
            <a:ext cx="5228895" cy="2359620"/>
          </a:xfrm>
          <a:prstGeom prst="rect">
            <a:avLst/>
          </a:prstGeom>
          <a:noFill/>
        </p:spPr>
        <p:txBody>
          <a:bodyPr wrap="square" rtlCol="0">
            <a:spAutoFit/>
          </a:bodyPr>
          <a:lstStyle/>
          <a:p>
            <a:pPr marL="285750" indent="-285750">
              <a:spcAft>
                <a:spcPts val="600"/>
              </a:spcAft>
              <a:buClr>
                <a:schemeClr val="tx1"/>
              </a:buClr>
              <a:buFont typeface="Wingdings" panose="05000000000000000000" pitchFamily="2" charset="2"/>
              <a:buChar char="Ø"/>
            </a:pPr>
            <a:r>
              <a:rPr kumimoji="1" lang="ja-JP" altLang="en-US" sz="1200" b="1" dirty="0">
                <a:solidFill>
                  <a:srgbClr val="00AD4D"/>
                </a:solidFill>
                <a:latin typeface="BIZ UDPゴシック" panose="020B0400000000000000" pitchFamily="50" charset="-128"/>
                <a:ea typeface="BIZ UDPゴシック" panose="020B0400000000000000" pitchFamily="50" charset="-128"/>
              </a:rPr>
              <a:t>農業は、地球温暖化による気候変動などの影響を受けやすい産業です。</a:t>
            </a:r>
            <a:r>
              <a:rPr kumimoji="1" lang="ja-JP" altLang="en-US" sz="1200" b="1" dirty="0">
                <a:latin typeface="BIZ UDPゴシック" panose="020B0400000000000000" pitchFamily="50" charset="-128"/>
                <a:ea typeface="BIZ UDPゴシック" panose="020B0400000000000000" pitchFamily="50" charset="-128"/>
              </a:rPr>
              <a:t>また、</a:t>
            </a:r>
            <a:r>
              <a:rPr kumimoji="1" lang="ja-JP" altLang="en-US" sz="1200" b="1" dirty="0">
                <a:solidFill>
                  <a:srgbClr val="00AD4D"/>
                </a:solidFill>
                <a:latin typeface="BIZ UDPゴシック" panose="020B0400000000000000" pitchFamily="50" charset="-128"/>
                <a:ea typeface="BIZ UDPゴシック" panose="020B0400000000000000" pitchFamily="50" charset="-128"/>
              </a:rPr>
              <a:t>農業自体も、</a:t>
            </a:r>
            <a:r>
              <a:rPr kumimoji="1" lang="ja-JP" altLang="en-US" sz="1200" b="1" dirty="0">
                <a:latin typeface="BIZ UDPゴシック" panose="020B0400000000000000" pitchFamily="50" charset="-128"/>
                <a:ea typeface="BIZ UDPゴシック" panose="020B0400000000000000" pitchFamily="50" charset="-128"/>
              </a:rPr>
              <a:t>燃料の燃焼による温室効果ガスの発生や化学農薬による生物多様性の低下といった</a:t>
            </a:r>
            <a:r>
              <a:rPr kumimoji="1" lang="ja-JP" altLang="en-US" sz="1200" b="1" dirty="0">
                <a:solidFill>
                  <a:srgbClr val="00AD4D"/>
                </a:solidFill>
                <a:latin typeface="BIZ UDPゴシック" panose="020B0400000000000000" pitchFamily="50" charset="-128"/>
                <a:ea typeface="BIZ UDPゴシック" panose="020B0400000000000000" pitchFamily="50" charset="-128"/>
              </a:rPr>
              <a:t>環境負荷が生じている側面</a:t>
            </a:r>
            <a:r>
              <a:rPr kumimoji="1" lang="ja-JP" altLang="en-US" sz="1200" b="1" dirty="0">
                <a:latin typeface="BIZ UDPゴシック" panose="020B0400000000000000" pitchFamily="50" charset="-128"/>
                <a:ea typeface="BIZ UDPゴシック" panose="020B0400000000000000" pitchFamily="50" charset="-128"/>
              </a:rPr>
              <a:t>もあります。</a:t>
            </a:r>
            <a:endParaRPr kumimoji="1" lang="en-US" altLang="ja-JP" sz="1200" b="1" dirty="0">
              <a:latin typeface="BIZ UDPゴシック" panose="020B0400000000000000" pitchFamily="50" charset="-128"/>
              <a:ea typeface="BIZ UDPゴシック" panose="020B0400000000000000" pitchFamily="50" charset="-128"/>
            </a:endParaRPr>
          </a:p>
          <a:p>
            <a:pPr marL="285750" indent="-285750">
              <a:spcAft>
                <a:spcPts val="600"/>
              </a:spcAft>
              <a:buClr>
                <a:schemeClr val="tx1"/>
              </a:buClr>
              <a:buFont typeface="Wingdings" panose="05000000000000000000" pitchFamily="2" charset="2"/>
              <a:buChar char="Ø"/>
            </a:pPr>
            <a:r>
              <a:rPr kumimoji="1" lang="ja-JP" altLang="en-US" sz="1200" b="1" dirty="0">
                <a:solidFill>
                  <a:srgbClr val="00AD4D"/>
                </a:solidFill>
                <a:latin typeface="BIZ UDPゴシック" panose="020B0400000000000000" pitchFamily="50" charset="-128"/>
                <a:ea typeface="BIZ UDPゴシック" panose="020B0400000000000000" pitchFamily="50" charset="-128"/>
              </a:rPr>
              <a:t>今般、このような環境負荷を低減し持続可能な農業の実現に向けて、</a:t>
            </a:r>
            <a:r>
              <a:rPr kumimoji="1" lang="ja-JP" altLang="en-US" sz="1200" dirty="0">
                <a:latin typeface="BIZ UDPゴシック" panose="020B0400000000000000" pitchFamily="50" charset="-128"/>
                <a:ea typeface="BIZ UDPゴシック" panose="020B0400000000000000" pitchFamily="50" charset="-128"/>
              </a:rPr>
              <a:t>みどりの食料システム法が施行されました。</a:t>
            </a:r>
            <a:endParaRPr kumimoji="1" lang="en-US" altLang="ja-JP" sz="1200" dirty="0">
              <a:latin typeface="BIZ UDPゴシック" panose="020B0400000000000000" pitchFamily="50" charset="-128"/>
              <a:ea typeface="BIZ UDPゴシック" panose="020B0400000000000000" pitchFamily="50" charset="-128"/>
            </a:endParaRPr>
          </a:p>
          <a:p>
            <a:pPr marL="285750" indent="-285750">
              <a:spcAft>
                <a:spcPts val="600"/>
              </a:spcAft>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法律では、</a:t>
            </a:r>
            <a:r>
              <a:rPr kumimoji="1" lang="ja-JP" altLang="en-US" sz="1200" b="1" dirty="0">
                <a:solidFill>
                  <a:srgbClr val="00AD4D"/>
                </a:solidFill>
                <a:latin typeface="BIZ UDPゴシック" panose="020B0400000000000000" pitchFamily="50" charset="-128"/>
                <a:ea typeface="BIZ UDPゴシック" panose="020B0400000000000000" pitchFamily="50" charset="-128"/>
              </a:rPr>
              <a:t>環境負荷低減に取り組む農林漁業者の５年間の事業計画</a:t>
            </a:r>
            <a:r>
              <a:rPr kumimoji="1" lang="ja-JP" altLang="en-US" sz="1200" dirty="0">
                <a:latin typeface="BIZ UDPゴシック" panose="020B0400000000000000" pitchFamily="50" charset="-128"/>
                <a:ea typeface="BIZ UDPゴシック" panose="020B0400000000000000" pitchFamily="50" charset="-128"/>
              </a:rPr>
              <a:t>を認定し、</a:t>
            </a:r>
            <a:r>
              <a:rPr kumimoji="1" lang="ja-JP" altLang="en-US" sz="1200" b="1" dirty="0">
                <a:solidFill>
                  <a:srgbClr val="00AD4D"/>
                </a:solidFill>
                <a:latin typeface="BIZ UDPゴシック" panose="020B0400000000000000" pitchFamily="50" charset="-128"/>
                <a:ea typeface="BIZ UDPゴシック" panose="020B0400000000000000" pitchFamily="50" charset="-128"/>
              </a:rPr>
              <a:t>各種支援措置を講ずることとしています。</a:t>
            </a:r>
            <a:endParaRPr kumimoji="1" lang="en-US" altLang="ja-JP" sz="1200" dirty="0">
              <a:latin typeface="BIZ UDゴシック" panose="020B0400000000000000" pitchFamily="49" charset="-128"/>
              <a:ea typeface="BIZ UDゴシック" panose="020B0400000000000000" pitchFamily="49" charset="-128"/>
            </a:endParaRPr>
          </a:p>
          <a:p>
            <a:pPr marL="444500" indent="-176213">
              <a:lnSpc>
                <a:spcPts val="1300"/>
              </a:lnSpc>
              <a:buFont typeface="Wingdings" panose="05000000000000000000" pitchFamily="2" charset="2"/>
              <a:buChar char="ü"/>
            </a:pPr>
            <a:r>
              <a:rPr kumimoji="1" lang="ja-JP" altLang="en-US" sz="1200" b="1" u="sng" dirty="0">
                <a:latin typeface="BIZ UDゴシック" panose="020B0400000000000000" pitchFamily="49" charset="-128"/>
                <a:ea typeface="BIZ UDゴシック" panose="020B0400000000000000" pitchFamily="49" charset="-128"/>
              </a:rPr>
              <a:t>「環境負荷の低減」の取組例</a:t>
            </a:r>
            <a:endParaRPr kumimoji="1" lang="en-US" altLang="ja-JP" sz="1200" b="1" u="sng" dirty="0">
              <a:latin typeface="BIZ UDゴシック" panose="020B0400000000000000" pitchFamily="49" charset="-128"/>
              <a:ea typeface="BIZ UDゴシック" panose="020B0400000000000000" pitchFamily="49" charset="-128"/>
            </a:endParaRPr>
          </a:p>
          <a:p>
            <a:pPr>
              <a:lnSpc>
                <a:spcPts val="1300"/>
              </a:lnSpc>
            </a:pPr>
            <a:r>
              <a:rPr kumimoji="1" lang="ja-JP" altLang="en-US" sz="1200" dirty="0">
                <a:latin typeface="BIZ UDゴシック" panose="020B0400000000000000" pitchFamily="49" charset="-128"/>
                <a:ea typeface="BIZ UDゴシック" panose="020B0400000000000000" pitchFamily="49" charset="-128"/>
              </a:rPr>
              <a:t>　　・土づくり、化学肥料・化学農薬の使用低減</a:t>
            </a:r>
            <a:endParaRPr kumimoji="1" lang="en-US" altLang="ja-JP" sz="1200" dirty="0">
              <a:latin typeface="BIZ UDゴシック" panose="020B0400000000000000" pitchFamily="49" charset="-128"/>
              <a:ea typeface="BIZ UDゴシック" panose="020B0400000000000000" pitchFamily="49" charset="-128"/>
            </a:endParaRPr>
          </a:p>
          <a:p>
            <a:pPr>
              <a:lnSpc>
                <a:spcPts val="1300"/>
              </a:lnSpc>
            </a:pPr>
            <a:r>
              <a:rPr kumimoji="1" lang="ja-JP" altLang="en-US" sz="1200" dirty="0">
                <a:latin typeface="BIZ UDゴシック" panose="020B0400000000000000" pitchFamily="49" charset="-128"/>
                <a:ea typeface="BIZ UDゴシック" panose="020B0400000000000000" pitchFamily="49" charset="-128"/>
              </a:rPr>
              <a:t>　　・燃油使用低減や水稲中干し期間延長等、温室効果ガスの排出削減</a:t>
            </a:r>
            <a:endParaRPr kumimoji="1" lang="en-US" altLang="ja-JP" sz="1200" dirty="0">
              <a:latin typeface="BIZ UDゴシック" panose="020B0400000000000000" pitchFamily="49" charset="-128"/>
              <a:ea typeface="BIZ UDゴシック" panose="020B0400000000000000" pitchFamily="49" charset="-128"/>
            </a:endParaRPr>
          </a:p>
          <a:p>
            <a:pPr>
              <a:lnSpc>
                <a:spcPts val="1300"/>
              </a:lnSpc>
            </a:pPr>
            <a:r>
              <a:rPr kumimoji="1" lang="ja-JP" altLang="en-US" sz="1200" dirty="0">
                <a:latin typeface="BIZ UDゴシック" panose="020B0400000000000000" pitchFamily="49" charset="-128"/>
                <a:ea typeface="BIZ UDゴシック" panose="020B0400000000000000" pitchFamily="49" charset="-128"/>
              </a:rPr>
              <a:t>　　・バイオ炭の農地施用　・農業用プラスチックの排出削減　　など</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3C6767F4-F5F7-44FF-9860-7069D18AEC92}"/>
              </a:ext>
            </a:extLst>
          </p:cNvPr>
          <p:cNvSpPr txBox="1"/>
          <p:nvPr/>
        </p:nvSpPr>
        <p:spPr>
          <a:xfrm>
            <a:off x="134683" y="3614902"/>
            <a:ext cx="6723318" cy="707886"/>
          </a:xfrm>
          <a:prstGeom prst="rect">
            <a:avLst/>
          </a:prstGeom>
          <a:noFill/>
        </p:spPr>
        <p:txBody>
          <a:bodyPr wrap="square" rtlCol="0">
            <a:spAutoFit/>
          </a:bodyPr>
          <a:lstStyle/>
          <a:p>
            <a:pPr marL="271463" indent="-271463">
              <a:buFont typeface="Wingdings" panose="05000000000000000000" pitchFamily="2" charset="2"/>
              <a:buChar char="Ø"/>
            </a:pPr>
            <a:r>
              <a:rPr kumimoji="1" lang="ja-JP" altLang="en-US" sz="1400" dirty="0">
                <a:latin typeface="BIZ UDPゴシック" panose="020B0400000000000000" pitchFamily="50" charset="-128"/>
                <a:ea typeface="BIZ UDPゴシック" panose="020B0400000000000000" pitchFamily="50" charset="-128"/>
              </a:rPr>
              <a:t>青色申告を行う農業者の方は、認定を受けた計画に従って</a:t>
            </a:r>
            <a:r>
              <a:rPr kumimoji="1" lang="ja-JP" altLang="en-US" sz="1400" b="1" dirty="0">
                <a:solidFill>
                  <a:srgbClr val="00AD4D"/>
                </a:solidFill>
                <a:latin typeface="BIZ UDPゴシック" panose="020B0400000000000000" pitchFamily="50" charset="-128"/>
                <a:ea typeface="BIZ UDPゴシック" panose="020B0400000000000000" pitchFamily="50" charset="-128"/>
              </a:rPr>
              <a:t>化学肥料・化学農薬の使用低減に必要となる設備</a:t>
            </a:r>
            <a:r>
              <a:rPr kumimoji="1" lang="ja-JP" altLang="en-US" sz="1400" dirty="0">
                <a:latin typeface="BIZ UDPゴシック" panose="020B0400000000000000" pitchFamily="50" charset="-128"/>
                <a:ea typeface="BIZ UDPゴシック" panose="020B0400000000000000" pitchFamily="50" charset="-128"/>
              </a:rPr>
              <a:t>を導入した場合、次の金額を</a:t>
            </a:r>
            <a:r>
              <a:rPr kumimoji="1" lang="ja-JP" altLang="en-US" sz="1400" b="1" dirty="0">
                <a:solidFill>
                  <a:srgbClr val="00AD4D"/>
                </a:solidFill>
                <a:latin typeface="BIZ UDPゴシック" panose="020B0400000000000000" pitchFamily="50" charset="-128"/>
                <a:ea typeface="BIZ UDPゴシック" panose="020B0400000000000000" pitchFamily="50" charset="-128"/>
              </a:rPr>
              <a:t>上乗せして償却</a:t>
            </a:r>
            <a:r>
              <a:rPr kumimoji="1" lang="ja-JP" altLang="en-US" sz="1400" dirty="0">
                <a:latin typeface="BIZ UDPゴシック" panose="020B0400000000000000" pitchFamily="50" charset="-128"/>
                <a:ea typeface="BIZ UDPゴシック" panose="020B0400000000000000" pitchFamily="50" charset="-128"/>
              </a:rPr>
              <a:t>できます。</a:t>
            </a:r>
            <a:r>
              <a:rPr kumimoji="1" lang="ja-JP" altLang="en-US" sz="1200" dirty="0">
                <a:latin typeface="BIZ UDPゴシック" panose="020B0400000000000000" pitchFamily="50" charset="-128"/>
                <a:ea typeface="BIZ UDPゴシック" panose="020B0400000000000000" pitchFamily="50" charset="-128"/>
              </a:rPr>
              <a:t> （機械など：取得価額</a:t>
            </a:r>
            <a:r>
              <a:rPr kumimoji="1" lang="en-US" altLang="ja-JP" sz="1200" dirty="0">
                <a:latin typeface="BIZ UDPゴシック" panose="020B0400000000000000" pitchFamily="50" charset="-128"/>
                <a:ea typeface="BIZ UDPゴシック" panose="020B0400000000000000" pitchFamily="50" charset="-128"/>
              </a:rPr>
              <a:t>×32</a:t>
            </a:r>
            <a:r>
              <a:rPr kumimoji="1" lang="ja-JP" altLang="en-US" sz="1200" dirty="0">
                <a:latin typeface="BIZ UDPゴシック" panose="020B0400000000000000" pitchFamily="50" charset="-128"/>
                <a:ea typeface="BIZ UDPゴシック" panose="020B0400000000000000" pitchFamily="50" charset="-128"/>
              </a:rPr>
              <a:t>％、建物など：取得価額</a:t>
            </a:r>
            <a:r>
              <a:rPr kumimoji="1" lang="en-US" altLang="ja-JP" sz="1200" dirty="0">
                <a:latin typeface="BIZ UDPゴシック" panose="020B0400000000000000" pitchFamily="50" charset="-128"/>
                <a:ea typeface="BIZ UDPゴシック" panose="020B0400000000000000" pitchFamily="50" charset="-128"/>
              </a:rPr>
              <a:t>×16</a:t>
            </a:r>
            <a:r>
              <a:rPr kumimoji="1" lang="ja-JP" altLang="en-US" sz="1200" dirty="0">
                <a:latin typeface="BIZ UDPゴシック" panose="020B0400000000000000" pitchFamily="50" charset="-128"/>
                <a:ea typeface="BIZ UDPゴシック" panose="020B0400000000000000" pitchFamily="50" charset="-128"/>
              </a:rPr>
              <a:t>％）</a:t>
            </a:r>
          </a:p>
        </p:txBody>
      </p:sp>
      <p:sp>
        <p:nvSpPr>
          <p:cNvPr id="45" name="テキスト ボックス 44">
            <a:extLst>
              <a:ext uri="{FF2B5EF4-FFF2-40B4-BE49-F238E27FC236}">
                <a16:creationId xmlns:a16="http://schemas.microsoft.com/office/drawing/2014/main" id="{F32A4DCD-D204-670D-AB12-9B95C76A10F5}"/>
              </a:ext>
            </a:extLst>
          </p:cNvPr>
          <p:cNvSpPr txBox="1"/>
          <p:nvPr/>
        </p:nvSpPr>
        <p:spPr>
          <a:xfrm>
            <a:off x="209053" y="6087270"/>
            <a:ext cx="3426603" cy="276999"/>
          </a:xfrm>
          <a:prstGeom prst="rect">
            <a:avLst/>
          </a:prstGeom>
          <a:noFill/>
        </p:spPr>
        <p:txBody>
          <a:bodyPr wrap="square" rtlCol="0">
            <a:spAutoFit/>
          </a:bodyPr>
          <a:lstStyle/>
          <a:p>
            <a:pPr marL="182563" indent="-182563">
              <a:buFont typeface="Wingdings" panose="05000000000000000000" pitchFamily="2" charset="2"/>
              <a:buChar char="ü"/>
            </a:pPr>
            <a:r>
              <a:rPr kumimoji="1" lang="ja-JP" altLang="en-US" sz="1200" b="1" u="sng" dirty="0">
                <a:highlight>
                  <a:srgbClr val="FFF4D2"/>
                </a:highlight>
                <a:latin typeface="BIZ UDPゴシック" panose="020B0400000000000000" pitchFamily="50" charset="-128"/>
                <a:ea typeface="BIZ UDPゴシック" panose="020B0400000000000000" pitchFamily="50" charset="-128"/>
              </a:rPr>
              <a:t>計画申請と機械導入のタイミングに注意</a:t>
            </a:r>
          </a:p>
        </p:txBody>
      </p:sp>
      <p:sp>
        <p:nvSpPr>
          <p:cNvPr id="57" name="テキスト ボックス 56">
            <a:extLst>
              <a:ext uri="{FF2B5EF4-FFF2-40B4-BE49-F238E27FC236}">
                <a16:creationId xmlns:a16="http://schemas.microsoft.com/office/drawing/2014/main" id="{70A32FC6-3EE4-2BE9-2565-53077EA002C7}"/>
              </a:ext>
            </a:extLst>
          </p:cNvPr>
          <p:cNvSpPr txBox="1"/>
          <p:nvPr/>
        </p:nvSpPr>
        <p:spPr>
          <a:xfrm>
            <a:off x="389153" y="6371554"/>
            <a:ext cx="2846299"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計画認定前に機械等を取得してしまうと、</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uFill>
                  <a:solidFill>
                    <a:schemeClr val="accent6"/>
                  </a:solidFill>
                </a:uFill>
                <a:latin typeface="BIZ UDPゴシック" panose="020B0400000000000000" pitchFamily="50" charset="-128"/>
                <a:ea typeface="BIZ UDPゴシック" panose="020B0400000000000000" pitchFamily="50" charset="-128"/>
              </a:rPr>
              <a:t>税制の適用を受けられません。</a:t>
            </a:r>
            <a:endParaRPr kumimoji="1" lang="en-US" altLang="ja-JP" sz="1200" dirty="0">
              <a:uFill>
                <a:solidFill>
                  <a:schemeClr val="accent6"/>
                </a:solidFill>
              </a:uFill>
              <a:latin typeface="BIZ UDPゴシック" panose="020B0400000000000000" pitchFamily="50" charset="-128"/>
              <a:ea typeface="BIZ UDPゴシック" panose="020B0400000000000000" pitchFamily="50" charset="-128"/>
            </a:endParaRPr>
          </a:p>
        </p:txBody>
      </p:sp>
      <p:pic>
        <p:nvPicPr>
          <p:cNvPr id="113" name="Picture 3">
            <a:extLst>
              <a:ext uri="{FF2B5EF4-FFF2-40B4-BE49-F238E27FC236}">
                <a16:creationId xmlns:a16="http://schemas.microsoft.com/office/drawing/2014/main" id="{58C5F099-97CF-4309-B4D4-8E9A12C6FF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3352" y="5307801"/>
            <a:ext cx="763473" cy="46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 name="正方形/長方形 113">
            <a:extLst>
              <a:ext uri="{FF2B5EF4-FFF2-40B4-BE49-F238E27FC236}">
                <a16:creationId xmlns:a16="http://schemas.microsoft.com/office/drawing/2014/main" id="{122DEA4A-1898-4101-8A8D-238A8A32DD6C}"/>
              </a:ext>
            </a:extLst>
          </p:cNvPr>
          <p:cNvSpPr/>
          <p:nvPr/>
        </p:nvSpPr>
        <p:spPr>
          <a:xfrm>
            <a:off x="980507" y="5041853"/>
            <a:ext cx="1933573" cy="2382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100" dirty="0">
                <a:latin typeface="BIZ UDPゴシック" panose="020B0400000000000000" pitchFamily="50" charset="-128"/>
                <a:ea typeface="BIZ UDPゴシック" panose="020B0400000000000000" pitchFamily="50" charset="-128"/>
              </a:rPr>
              <a:t>水田用除草機</a:t>
            </a:r>
          </a:p>
        </p:txBody>
      </p:sp>
      <p:pic>
        <p:nvPicPr>
          <p:cNvPr id="115" name="図 114">
            <a:extLst>
              <a:ext uri="{FF2B5EF4-FFF2-40B4-BE49-F238E27FC236}">
                <a16:creationId xmlns:a16="http://schemas.microsoft.com/office/drawing/2014/main" id="{D7693AF0-E3E8-41BF-986C-C2D8273310F7}"/>
              </a:ext>
            </a:extLst>
          </p:cNvPr>
          <p:cNvPicPr>
            <a:picLocks noChangeAspect="1"/>
          </p:cNvPicPr>
          <p:nvPr/>
        </p:nvPicPr>
        <p:blipFill>
          <a:blip r:embed="rId5"/>
          <a:stretch>
            <a:fillRect/>
          </a:stretch>
        </p:blipFill>
        <p:spPr>
          <a:xfrm>
            <a:off x="1477147" y="4556744"/>
            <a:ext cx="791553" cy="527702"/>
          </a:xfrm>
          <a:prstGeom prst="rect">
            <a:avLst/>
          </a:prstGeom>
        </p:spPr>
      </p:pic>
      <p:grpSp>
        <p:nvGrpSpPr>
          <p:cNvPr id="140" name="グループ化 139">
            <a:extLst>
              <a:ext uri="{FF2B5EF4-FFF2-40B4-BE49-F238E27FC236}">
                <a16:creationId xmlns:a16="http://schemas.microsoft.com/office/drawing/2014/main" id="{02843AFE-EBD8-395F-1884-66CB55E9277B}"/>
              </a:ext>
            </a:extLst>
          </p:cNvPr>
          <p:cNvGrpSpPr/>
          <p:nvPr/>
        </p:nvGrpSpPr>
        <p:grpSpPr>
          <a:xfrm>
            <a:off x="2775013" y="6029056"/>
            <a:ext cx="3898394" cy="805992"/>
            <a:chOff x="2099112" y="7681141"/>
            <a:chExt cx="3898394" cy="805992"/>
          </a:xfrm>
        </p:grpSpPr>
        <p:sp>
          <p:nvSpPr>
            <p:cNvPr id="48" name="矢印: 右 47">
              <a:extLst>
                <a:ext uri="{FF2B5EF4-FFF2-40B4-BE49-F238E27FC236}">
                  <a16:creationId xmlns:a16="http://schemas.microsoft.com/office/drawing/2014/main" id="{8CC487C5-2E8B-4A84-BB93-5184C7DF50DF}"/>
                </a:ext>
              </a:extLst>
            </p:cNvPr>
            <p:cNvSpPr/>
            <p:nvPr/>
          </p:nvSpPr>
          <p:spPr>
            <a:xfrm>
              <a:off x="2631824" y="7871125"/>
              <a:ext cx="3365682" cy="183813"/>
            </a:xfrm>
            <a:prstGeom prst="right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49" name="楕円 48">
              <a:extLst>
                <a:ext uri="{FF2B5EF4-FFF2-40B4-BE49-F238E27FC236}">
                  <a16:creationId xmlns:a16="http://schemas.microsoft.com/office/drawing/2014/main" id="{EDE69F8B-69B0-9E5E-6C49-AC4951C130DB}"/>
                </a:ext>
              </a:extLst>
            </p:cNvPr>
            <p:cNvSpPr/>
            <p:nvPr/>
          </p:nvSpPr>
          <p:spPr>
            <a:xfrm>
              <a:off x="5354522" y="7858978"/>
              <a:ext cx="183814" cy="183814"/>
            </a:xfrm>
            <a:prstGeom prst="ellipse">
              <a:avLst/>
            </a:prstGeom>
            <a:solidFill>
              <a:srgbClr val="E400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1" name="二等辺三角形 50">
              <a:extLst>
                <a:ext uri="{FF2B5EF4-FFF2-40B4-BE49-F238E27FC236}">
                  <a16:creationId xmlns:a16="http://schemas.microsoft.com/office/drawing/2014/main" id="{5505AA3F-71DC-7681-A00B-D2BA50949A2D}"/>
                </a:ext>
              </a:extLst>
            </p:cNvPr>
            <p:cNvSpPr/>
            <p:nvPr/>
          </p:nvSpPr>
          <p:spPr>
            <a:xfrm>
              <a:off x="3099576" y="7840299"/>
              <a:ext cx="216000" cy="21600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3" name="星: 5 pt 52">
              <a:extLst>
                <a:ext uri="{FF2B5EF4-FFF2-40B4-BE49-F238E27FC236}">
                  <a16:creationId xmlns:a16="http://schemas.microsoft.com/office/drawing/2014/main" id="{8EF6B7FB-4AC0-5F2E-4736-546DBE4BABCA}"/>
                </a:ext>
              </a:extLst>
            </p:cNvPr>
            <p:cNvSpPr/>
            <p:nvPr/>
          </p:nvSpPr>
          <p:spPr>
            <a:xfrm>
              <a:off x="4307563" y="7817009"/>
              <a:ext cx="252000" cy="252000"/>
            </a:xfrm>
            <a:prstGeom prst="star5">
              <a:avLst/>
            </a:prstGeom>
            <a:solidFill>
              <a:srgbClr val="FFFF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5" name="正方形/長方形 54">
              <a:extLst>
                <a:ext uri="{FF2B5EF4-FFF2-40B4-BE49-F238E27FC236}">
                  <a16:creationId xmlns:a16="http://schemas.microsoft.com/office/drawing/2014/main" id="{0F1F346F-00ED-C1B6-5FF3-876FFB5DC6A6}"/>
                </a:ext>
              </a:extLst>
            </p:cNvPr>
            <p:cNvSpPr/>
            <p:nvPr/>
          </p:nvSpPr>
          <p:spPr>
            <a:xfrm>
              <a:off x="2716839" y="7681141"/>
              <a:ext cx="964806" cy="65210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37" name="テキスト ボックス 136">
              <a:extLst>
                <a:ext uri="{FF2B5EF4-FFF2-40B4-BE49-F238E27FC236}">
                  <a16:creationId xmlns:a16="http://schemas.microsoft.com/office/drawing/2014/main" id="{C2996890-5333-5597-E10D-CB8E73455ED8}"/>
                </a:ext>
              </a:extLst>
            </p:cNvPr>
            <p:cNvSpPr txBox="1"/>
            <p:nvPr/>
          </p:nvSpPr>
          <p:spPr>
            <a:xfrm>
              <a:off x="2099112" y="8071635"/>
              <a:ext cx="2225387" cy="261610"/>
            </a:xfrm>
            <a:prstGeom prst="rect">
              <a:avLst/>
            </a:prstGeom>
            <a:noFill/>
          </p:spPr>
          <p:txBody>
            <a:bodyPr wrap="square" rtlCol="0">
              <a:spAutoFit/>
            </a:bodyPr>
            <a:lstStyle/>
            <a:p>
              <a:pPr algn="ctr">
                <a:spcBef>
                  <a:spcPts val="300"/>
                </a:spcBef>
              </a:pPr>
              <a:r>
                <a:rPr kumimoji="1" lang="ja-JP" altLang="en-US" sz="1100">
                  <a:latin typeface="BIZ UDPゴシック" panose="020B0400000000000000" pitchFamily="50" charset="-128"/>
                  <a:ea typeface="BIZ UDPゴシック" panose="020B0400000000000000" pitchFamily="50" charset="-128"/>
                </a:rPr>
                <a:t>計画の認定</a:t>
              </a:r>
            </a:p>
          </p:txBody>
        </p:sp>
        <p:sp>
          <p:nvSpPr>
            <p:cNvPr id="138" name="テキスト ボックス 137">
              <a:extLst>
                <a:ext uri="{FF2B5EF4-FFF2-40B4-BE49-F238E27FC236}">
                  <a16:creationId xmlns:a16="http://schemas.microsoft.com/office/drawing/2014/main" id="{F50D343A-C1A1-5112-0C5F-35BAAAD0C100}"/>
                </a:ext>
              </a:extLst>
            </p:cNvPr>
            <p:cNvSpPr txBox="1"/>
            <p:nvPr/>
          </p:nvSpPr>
          <p:spPr>
            <a:xfrm>
              <a:off x="3886312" y="8071635"/>
              <a:ext cx="1113559" cy="415498"/>
            </a:xfrm>
            <a:prstGeom prst="rect">
              <a:avLst/>
            </a:prstGeom>
            <a:noFill/>
          </p:spPr>
          <p:txBody>
            <a:bodyPr wrap="square" rtlCol="0">
              <a:spAutoFit/>
            </a:bodyPr>
            <a:lstStyle/>
            <a:p>
              <a:pPr algn="ctr"/>
              <a:r>
                <a:rPr kumimoji="1" lang="ja-JP" altLang="en-US" sz="1100">
                  <a:latin typeface="BIZ UDPゴシック" panose="020B0400000000000000" pitchFamily="50" charset="-128"/>
                  <a:ea typeface="BIZ UDPゴシック" panose="020B0400000000000000" pitchFamily="50" charset="-128"/>
                </a:rPr>
                <a:t>機械等の取得</a:t>
              </a:r>
              <a:endParaRPr kumimoji="1" lang="en-US" altLang="ja-JP" sz="1100">
                <a:latin typeface="BIZ UDPゴシック" panose="020B0400000000000000" pitchFamily="50" charset="-128"/>
                <a:ea typeface="BIZ UDPゴシック" panose="020B0400000000000000" pitchFamily="50" charset="-128"/>
              </a:endParaRPr>
            </a:p>
            <a:p>
              <a:pPr algn="ctr"/>
              <a:r>
                <a:rPr kumimoji="1" lang="ja-JP" altLang="en-US" sz="1000">
                  <a:solidFill>
                    <a:srgbClr val="FF0000"/>
                  </a:solidFill>
                  <a:latin typeface="BIZ UDPゴシック" panose="020B0400000000000000" pitchFamily="50" charset="-128"/>
                  <a:ea typeface="BIZ UDPゴシック" panose="020B0400000000000000" pitchFamily="50" charset="-128"/>
                </a:rPr>
                <a:t>（</a:t>
              </a:r>
              <a:r>
                <a:rPr kumimoji="1" lang="en-US" altLang="ja-JP" sz="1000">
                  <a:solidFill>
                    <a:srgbClr val="FF0000"/>
                  </a:solidFill>
                  <a:latin typeface="BIZ UDPゴシック" panose="020B0400000000000000" pitchFamily="50" charset="-128"/>
                  <a:ea typeface="BIZ UDPゴシック" panose="020B0400000000000000" pitchFamily="50" charset="-128"/>
                </a:rPr>
                <a:t>R</a:t>
              </a:r>
              <a:r>
                <a:rPr kumimoji="1" lang="ja-JP" altLang="en-US" sz="1000">
                  <a:solidFill>
                    <a:srgbClr val="FF0000"/>
                  </a:solidFill>
                  <a:latin typeface="BIZ UDPゴシック" panose="020B0400000000000000" pitchFamily="50" charset="-128"/>
                  <a:ea typeface="BIZ UDPゴシック" panose="020B0400000000000000" pitchFamily="50" charset="-128"/>
                </a:rPr>
                <a:t>８</a:t>
              </a:r>
              <a:r>
                <a:rPr kumimoji="1" lang="en-US" altLang="ja-JP" sz="1000">
                  <a:solidFill>
                    <a:srgbClr val="FF0000"/>
                  </a:solidFill>
                  <a:latin typeface="BIZ UDPゴシック" panose="020B0400000000000000" pitchFamily="50" charset="-128"/>
                  <a:ea typeface="BIZ UDPゴシック" panose="020B0400000000000000" pitchFamily="50" charset="-128"/>
                </a:rPr>
                <a:t>.3.31</a:t>
              </a:r>
              <a:r>
                <a:rPr kumimoji="1" lang="ja-JP" altLang="en-US" sz="1000">
                  <a:solidFill>
                    <a:srgbClr val="FF0000"/>
                  </a:solidFill>
                  <a:latin typeface="BIZ UDPゴシック" panose="020B0400000000000000" pitchFamily="50" charset="-128"/>
                  <a:ea typeface="BIZ UDPゴシック" panose="020B0400000000000000" pitchFamily="50" charset="-128"/>
                </a:rPr>
                <a:t>まで）</a:t>
              </a:r>
              <a:endParaRPr kumimoji="1" lang="en-US" altLang="ja-JP" sz="1000">
                <a:solidFill>
                  <a:srgbClr val="FF0000"/>
                </a:solidFill>
                <a:latin typeface="BIZ UDPゴシック" panose="020B0400000000000000" pitchFamily="50" charset="-128"/>
                <a:ea typeface="BIZ UDPゴシック" panose="020B0400000000000000" pitchFamily="50" charset="-128"/>
              </a:endParaRPr>
            </a:p>
          </p:txBody>
        </p:sp>
        <p:sp>
          <p:nvSpPr>
            <p:cNvPr id="139" name="テキスト ボックス 138">
              <a:extLst>
                <a:ext uri="{FF2B5EF4-FFF2-40B4-BE49-F238E27FC236}">
                  <a16:creationId xmlns:a16="http://schemas.microsoft.com/office/drawing/2014/main" id="{E8A4DF3F-93EC-ACE4-793F-52A5F9AFC0E2}"/>
                </a:ext>
              </a:extLst>
            </p:cNvPr>
            <p:cNvSpPr txBox="1"/>
            <p:nvPr/>
          </p:nvSpPr>
          <p:spPr>
            <a:xfrm>
              <a:off x="5071449" y="8071635"/>
              <a:ext cx="756000" cy="261610"/>
            </a:xfrm>
            <a:prstGeom prst="rect">
              <a:avLst/>
            </a:prstGeom>
            <a:noFill/>
          </p:spPr>
          <p:txBody>
            <a:bodyPr wrap="square" rtlCol="0">
              <a:spAutoFit/>
            </a:bodyPr>
            <a:lstStyle/>
            <a:p>
              <a:r>
                <a:rPr kumimoji="1" lang="ja-JP" altLang="en-US" sz="1100">
                  <a:latin typeface="BIZ UDPゴシック" panose="020B0400000000000000" pitchFamily="50" charset="-128"/>
                  <a:ea typeface="BIZ UDPゴシック" panose="020B0400000000000000" pitchFamily="50" charset="-128"/>
                </a:rPr>
                <a:t>税務申告</a:t>
              </a:r>
            </a:p>
          </p:txBody>
        </p:sp>
      </p:grpSp>
      <p:sp>
        <p:nvSpPr>
          <p:cNvPr id="112" name="正方形/長方形 111">
            <a:extLst>
              <a:ext uri="{FF2B5EF4-FFF2-40B4-BE49-F238E27FC236}">
                <a16:creationId xmlns:a16="http://schemas.microsoft.com/office/drawing/2014/main" id="{EE5AEFBE-A754-4A8E-B62D-9585FAB44FF3}"/>
              </a:ext>
            </a:extLst>
          </p:cNvPr>
          <p:cNvSpPr/>
          <p:nvPr/>
        </p:nvSpPr>
        <p:spPr>
          <a:xfrm>
            <a:off x="881150" y="5679339"/>
            <a:ext cx="2179787" cy="3959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堆肥散布機</a:t>
            </a:r>
          </a:p>
        </p:txBody>
      </p:sp>
      <p:sp>
        <p:nvSpPr>
          <p:cNvPr id="7" name="四角形: 角を丸くする 6">
            <a:extLst>
              <a:ext uri="{FF2B5EF4-FFF2-40B4-BE49-F238E27FC236}">
                <a16:creationId xmlns:a16="http://schemas.microsoft.com/office/drawing/2014/main" id="{EE699140-4770-DE94-4C19-769C4C2B0897}"/>
              </a:ext>
            </a:extLst>
          </p:cNvPr>
          <p:cNvSpPr/>
          <p:nvPr/>
        </p:nvSpPr>
        <p:spPr>
          <a:xfrm>
            <a:off x="5385841" y="1145555"/>
            <a:ext cx="222452" cy="10232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ゴシック" panose="020B0400000000000000" pitchFamily="49" charset="-128"/>
                <a:ea typeface="BIZ UDゴシック" panose="020B0400000000000000" pitchFamily="49" charset="-128"/>
              </a:rPr>
              <a:t>都道府県</a:t>
            </a:r>
          </a:p>
        </p:txBody>
      </p:sp>
      <p:sp>
        <p:nvSpPr>
          <p:cNvPr id="9" name="四角形: 角を丸くする 8">
            <a:extLst>
              <a:ext uri="{FF2B5EF4-FFF2-40B4-BE49-F238E27FC236}">
                <a16:creationId xmlns:a16="http://schemas.microsoft.com/office/drawing/2014/main" id="{52B79DAA-21E4-5A24-9BB8-F38F9EBEF825}"/>
              </a:ext>
            </a:extLst>
          </p:cNvPr>
          <p:cNvSpPr/>
          <p:nvPr/>
        </p:nvSpPr>
        <p:spPr>
          <a:xfrm>
            <a:off x="6310483" y="1145556"/>
            <a:ext cx="227931" cy="10180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ゴシック" panose="020B0400000000000000" pitchFamily="49" charset="-128"/>
                <a:ea typeface="BIZ UDゴシック" panose="020B0400000000000000" pitchFamily="49" charset="-128"/>
              </a:rPr>
              <a:t>農林漁業者</a:t>
            </a:r>
          </a:p>
        </p:txBody>
      </p:sp>
      <p:cxnSp>
        <p:nvCxnSpPr>
          <p:cNvPr id="13" name="直線矢印コネクタ 12">
            <a:extLst>
              <a:ext uri="{FF2B5EF4-FFF2-40B4-BE49-F238E27FC236}">
                <a16:creationId xmlns:a16="http://schemas.microsoft.com/office/drawing/2014/main" id="{82C29C30-75EE-E823-14F1-F008CE8C6B91}"/>
              </a:ext>
            </a:extLst>
          </p:cNvPr>
          <p:cNvCxnSpPr/>
          <p:nvPr/>
        </p:nvCxnSpPr>
        <p:spPr>
          <a:xfrm>
            <a:off x="5686923" y="1855839"/>
            <a:ext cx="54847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25AFF88D-ABEF-690B-5177-BF7F4C2D1029}"/>
              </a:ext>
            </a:extLst>
          </p:cNvPr>
          <p:cNvCxnSpPr>
            <a:cxnSpLocks/>
          </p:cNvCxnSpPr>
          <p:nvPr/>
        </p:nvCxnSpPr>
        <p:spPr>
          <a:xfrm flipH="1">
            <a:off x="5686923" y="1485897"/>
            <a:ext cx="5048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5AC3B94C-C505-3550-9816-B3A8D5788201}"/>
              </a:ext>
            </a:extLst>
          </p:cNvPr>
          <p:cNvSpPr/>
          <p:nvPr/>
        </p:nvSpPr>
        <p:spPr>
          <a:xfrm>
            <a:off x="5377564" y="1099220"/>
            <a:ext cx="1123578" cy="2988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a:latin typeface="BIZ UDゴシック" panose="020B0400000000000000" pitchFamily="49" charset="-128"/>
                <a:ea typeface="BIZ UDゴシック" panose="020B0400000000000000" pitchFamily="49" charset="-128"/>
              </a:rPr>
              <a:t>①</a:t>
            </a:r>
            <a:endParaRPr kumimoji="1" lang="en-US" altLang="ja-JP" sz="1100">
              <a:latin typeface="BIZ UDゴシック" panose="020B0400000000000000" pitchFamily="49" charset="-128"/>
              <a:ea typeface="BIZ UDゴシック" panose="020B0400000000000000" pitchFamily="49" charset="-128"/>
            </a:endParaRPr>
          </a:p>
          <a:p>
            <a:pPr algn="ctr"/>
            <a:r>
              <a:rPr kumimoji="1" lang="ja-JP" altLang="en-US" sz="1100">
                <a:latin typeface="BIZ UDゴシック" panose="020B0400000000000000" pitchFamily="49" charset="-128"/>
                <a:ea typeface="BIZ UDゴシック" panose="020B0400000000000000" pitchFamily="49" charset="-128"/>
              </a:rPr>
              <a:t>認定申請</a:t>
            </a:r>
          </a:p>
        </p:txBody>
      </p:sp>
      <p:sp>
        <p:nvSpPr>
          <p:cNvPr id="23" name="正方形/長方形 22">
            <a:extLst>
              <a:ext uri="{FF2B5EF4-FFF2-40B4-BE49-F238E27FC236}">
                <a16:creationId xmlns:a16="http://schemas.microsoft.com/office/drawing/2014/main" id="{AE7F29F2-905F-179E-AE89-6F71941D95AF}"/>
              </a:ext>
            </a:extLst>
          </p:cNvPr>
          <p:cNvSpPr/>
          <p:nvPr/>
        </p:nvSpPr>
        <p:spPr>
          <a:xfrm>
            <a:off x="5385840" y="1891460"/>
            <a:ext cx="1123578" cy="2988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100">
                <a:latin typeface="BIZ UDゴシック" panose="020B0400000000000000" pitchFamily="49" charset="-128"/>
                <a:ea typeface="BIZ UDゴシック" panose="020B0400000000000000" pitchFamily="49" charset="-128"/>
              </a:rPr>
              <a:t>②</a:t>
            </a:r>
            <a:endParaRPr kumimoji="1" lang="en-US" altLang="ja-JP" sz="1100">
              <a:latin typeface="BIZ UDゴシック" panose="020B0400000000000000" pitchFamily="49" charset="-128"/>
              <a:ea typeface="BIZ UDゴシック" panose="020B0400000000000000" pitchFamily="49" charset="-128"/>
            </a:endParaRPr>
          </a:p>
          <a:p>
            <a:pPr algn="ctr"/>
            <a:r>
              <a:rPr kumimoji="1" lang="ja-JP" altLang="en-US" sz="1100">
                <a:latin typeface="BIZ UDゴシック" panose="020B0400000000000000" pitchFamily="49" charset="-128"/>
                <a:ea typeface="BIZ UDゴシック" panose="020B0400000000000000" pitchFamily="49" charset="-128"/>
              </a:rPr>
              <a:t>計画認定</a:t>
            </a:r>
          </a:p>
        </p:txBody>
      </p:sp>
      <p:sp>
        <p:nvSpPr>
          <p:cNvPr id="26" name="テキスト ボックス 25">
            <a:extLst>
              <a:ext uri="{FF2B5EF4-FFF2-40B4-BE49-F238E27FC236}">
                <a16:creationId xmlns:a16="http://schemas.microsoft.com/office/drawing/2014/main" id="{749C9FB2-B615-9C07-CF31-5ED816580E9C}"/>
              </a:ext>
            </a:extLst>
          </p:cNvPr>
          <p:cNvSpPr txBox="1"/>
          <p:nvPr/>
        </p:nvSpPr>
        <p:spPr>
          <a:xfrm>
            <a:off x="1" y="2924751"/>
            <a:ext cx="3157728" cy="338554"/>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sz="1600" b="1" u="sng" dirty="0">
                <a:latin typeface="BIZ UDPゴシック" panose="020B0400000000000000" pitchFamily="50" charset="-128"/>
                <a:ea typeface="BIZ UDPゴシック" panose="020B0400000000000000" pitchFamily="50" charset="-128"/>
              </a:rPr>
              <a:t>みどり認定を受けるメリット</a:t>
            </a:r>
          </a:p>
        </p:txBody>
      </p:sp>
      <p:sp>
        <p:nvSpPr>
          <p:cNvPr id="29" name="テキスト ボックス 28">
            <a:extLst>
              <a:ext uri="{FF2B5EF4-FFF2-40B4-BE49-F238E27FC236}">
                <a16:creationId xmlns:a16="http://schemas.microsoft.com/office/drawing/2014/main" id="{85D21BCA-853B-7351-12FC-A97EC8E88554}"/>
              </a:ext>
            </a:extLst>
          </p:cNvPr>
          <p:cNvSpPr txBox="1"/>
          <p:nvPr/>
        </p:nvSpPr>
        <p:spPr>
          <a:xfrm>
            <a:off x="314985" y="3330101"/>
            <a:ext cx="5930165" cy="291298"/>
          </a:xfrm>
          <a:prstGeom prst="rect">
            <a:avLst/>
          </a:prstGeom>
          <a:noFill/>
          <a:ln>
            <a:noFill/>
          </a:ln>
        </p:spPr>
        <p:txBody>
          <a:bodyPr wrap="square" rtlCol="0">
            <a:spAutoFit/>
          </a:bodyPr>
          <a:lstStyle/>
          <a:p>
            <a:pPr>
              <a:lnSpc>
                <a:spcPts val="1800"/>
              </a:lnSpc>
            </a:pPr>
            <a:r>
              <a:rPr kumimoji="1" lang="ja-JP" altLang="en-US" sz="1400" b="1" dirty="0">
                <a:highlight>
                  <a:srgbClr val="D9FFEA"/>
                </a:highlight>
                <a:latin typeface="BIZ UDPゴシック" panose="020B0400000000000000" pitchFamily="50" charset="-128"/>
                <a:ea typeface="BIZ UDPゴシック" panose="020B0400000000000000" pitchFamily="50" charset="-128"/>
              </a:rPr>
              <a:t>メリット①　</a:t>
            </a:r>
            <a:r>
              <a:rPr kumimoji="1" lang="ja-JP" altLang="en-US" sz="1400" dirty="0">
                <a:highlight>
                  <a:srgbClr val="D9FFEA"/>
                </a:highlight>
                <a:latin typeface="BIZ UDPゴシック" panose="020B0400000000000000" pitchFamily="50" charset="-128"/>
                <a:ea typeface="BIZ UDPゴシック" panose="020B0400000000000000" pitchFamily="50" charset="-128"/>
              </a:rPr>
              <a:t>設備投資の際の</a:t>
            </a:r>
            <a:r>
              <a:rPr kumimoji="1" lang="ja-JP" altLang="en-US" sz="1400" b="1" dirty="0">
                <a:highlight>
                  <a:srgbClr val="D9FFEA"/>
                </a:highlight>
                <a:latin typeface="BIZ UDPゴシック" panose="020B0400000000000000" pitchFamily="50" charset="-128"/>
                <a:ea typeface="BIZ UDPゴシック" panose="020B0400000000000000" pitchFamily="50" charset="-128"/>
              </a:rPr>
              <a:t>所得税・法人税が優遇</a:t>
            </a:r>
            <a:r>
              <a:rPr kumimoji="1" lang="ja-JP" altLang="en-US" sz="1400" dirty="0">
                <a:highlight>
                  <a:srgbClr val="D9FFEA"/>
                </a:highlight>
                <a:latin typeface="BIZ UDPゴシック" panose="020B0400000000000000" pitchFamily="50" charset="-128"/>
                <a:ea typeface="BIZ UDPゴシック" panose="020B0400000000000000" pitchFamily="50" charset="-128"/>
              </a:rPr>
              <a:t>されます！</a:t>
            </a:r>
            <a:endParaRPr kumimoji="1" lang="en-US" altLang="ja-JP" sz="1400" dirty="0">
              <a:highlight>
                <a:srgbClr val="D9FFEA"/>
              </a:highlight>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D4A7AC10-CA99-A2B6-1CB8-0A0E1E00008A}"/>
              </a:ext>
            </a:extLst>
          </p:cNvPr>
          <p:cNvSpPr txBox="1"/>
          <p:nvPr/>
        </p:nvSpPr>
        <p:spPr>
          <a:xfrm>
            <a:off x="243068" y="4324818"/>
            <a:ext cx="2404423" cy="307777"/>
          </a:xfrm>
          <a:prstGeom prst="rect">
            <a:avLst/>
          </a:prstGeom>
          <a:noFill/>
        </p:spPr>
        <p:txBody>
          <a:bodyPr wrap="square" rtlCol="0">
            <a:spAutoFit/>
          </a:bodyPr>
          <a:lstStyle/>
          <a:p>
            <a:r>
              <a:rPr kumimoji="1" lang="ja-JP" altLang="en-US" sz="1400" b="1" dirty="0">
                <a:latin typeface="BIZ UDPゴシック" panose="020B0400000000000000" pitchFamily="50" charset="-128"/>
                <a:ea typeface="BIZ UDPゴシック" panose="020B0400000000000000" pitchFamily="50" charset="-128"/>
              </a:rPr>
              <a:t>＜税制特例の対象機械＞</a:t>
            </a:r>
          </a:p>
        </p:txBody>
      </p:sp>
      <p:sp>
        <p:nvSpPr>
          <p:cNvPr id="31" name="テキスト ボックス 30">
            <a:extLst>
              <a:ext uri="{FF2B5EF4-FFF2-40B4-BE49-F238E27FC236}">
                <a16:creationId xmlns:a16="http://schemas.microsoft.com/office/drawing/2014/main" id="{703CF038-4B52-D1C8-1966-74E0D6C06C9C}"/>
              </a:ext>
            </a:extLst>
          </p:cNvPr>
          <p:cNvSpPr txBox="1"/>
          <p:nvPr/>
        </p:nvSpPr>
        <p:spPr>
          <a:xfrm>
            <a:off x="314985" y="6903795"/>
            <a:ext cx="5973779" cy="291298"/>
          </a:xfrm>
          <a:prstGeom prst="rect">
            <a:avLst/>
          </a:prstGeom>
          <a:noFill/>
          <a:ln>
            <a:noFill/>
          </a:ln>
        </p:spPr>
        <p:txBody>
          <a:bodyPr wrap="square" rtlCol="0">
            <a:spAutoFit/>
          </a:bodyPr>
          <a:lstStyle/>
          <a:p>
            <a:pPr>
              <a:lnSpc>
                <a:spcPts val="1800"/>
              </a:lnSpc>
            </a:pPr>
            <a:r>
              <a:rPr kumimoji="1" lang="ja-JP" altLang="en-US" sz="1400" b="1" dirty="0">
                <a:highlight>
                  <a:srgbClr val="D9FFEA"/>
                </a:highlight>
                <a:latin typeface="BIZ UDPゴシック" panose="020B0400000000000000" pitchFamily="50" charset="-128"/>
                <a:ea typeface="BIZ UDPゴシック" panose="020B0400000000000000" pitchFamily="50" charset="-128"/>
              </a:rPr>
              <a:t>メリット②　</a:t>
            </a:r>
            <a:r>
              <a:rPr kumimoji="1" lang="ja-JP" altLang="en-US" sz="1400" dirty="0">
                <a:highlight>
                  <a:srgbClr val="D9FFEA"/>
                </a:highlight>
                <a:latin typeface="BIZ UDPゴシック" panose="020B0400000000000000" pitchFamily="50" charset="-128"/>
                <a:ea typeface="BIZ UDPゴシック" panose="020B0400000000000000" pitchFamily="50" charset="-128"/>
              </a:rPr>
              <a:t>さまざまな</a:t>
            </a:r>
            <a:r>
              <a:rPr kumimoji="1" lang="ja-JP" altLang="en-US" sz="1400" b="1" dirty="0">
                <a:highlight>
                  <a:srgbClr val="D9FFEA"/>
                </a:highlight>
                <a:latin typeface="BIZ UDPゴシック" panose="020B0400000000000000" pitchFamily="50" charset="-128"/>
                <a:ea typeface="BIZ UDPゴシック" panose="020B0400000000000000" pitchFamily="50" charset="-128"/>
              </a:rPr>
              <a:t>国庫補助金の採択で優遇</a:t>
            </a:r>
            <a:r>
              <a:rPr kumimoji="1" lang="ja-JP" altLang="en-US" sz="1400" dirty="0">
                <a:highlight>
                  <a:srgbClr val="D9FFEA"/>
                </a:highlight>
                <a:latin typeface="BIZ UDPゴシック" panose="020B0400000000000000" pitchFamily="50" charset="-128"/>
                <a:ea typeface="BIZ UDPゴシック" panose="020B0400000000000000" pitchFamily="50" charset="-128"/>
              </a:rPr>
              <a:t>されます！</a:t>
            </a:r>
          </a:p>
        </p:txBody>
      </p:sp>
      <p:sp>
        <p:nvSpPr>
          <p:cNvPr id="32" name="正方形/長方形 31">
            <a:extLst>
              <a:ext uri="{FF2B5EF4-FFF2-40B4-BE49-F238E27FC236}">
                <a16:creationId xmlns:a16="http://schemas.microsoft.com/office/drawing/2014/main" id="{50FF140D-0D79-3F66-F828-968625448E33}"/>
              </a:ext>
            </a:extLst>
          </p:cNvPr>
          <p:cNvSpPr/>
          <p:nvPr/>
        </p:nvSpPr>
        <p:spPr>
          <a:xfrm>
            <a:off x="-221318" y="5431801"/>
            <a:ext cx="2179787" cy="3959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100">
                <a:solidFill>
                  <a:schemeClr val="tx1"/>
                </a:solidFill>
                <a:latin typeface="BIZ UDPゴシック" panose="020B0400000000000000" pitchFamily="50" charset="-128"/>
                <a:ea typeface="BIZ UDPゴシック" panose="020B0400000000000000" pitchFamily="50" charset="-128"/>
              </a:rPr>
              <a:t>税制対象一覧</a:t>
            </a:r>
            <a:endParaRPr lang="en-US" altLang="ja-JP" sz="1100">
              <a:solidFill>
                <a:schemeClr val="tx1"/>
              </a:solidFill>
              <a:latin typeface="BIZ UDPゴシック" panose="020B0400000000000000" pitchFamily="50" charset="-128"/>
              <a:ea typeface="BIZ UDPゴシック" panose="020B0400000000000000" pitchFamily="50" charset="-128"/>
            </a:endParaRPr>
          </a:p>
          <a:p>
            <a:pPr algn="ctr"/>
            <a:r>
              <a:rPr lang="ja-JP" altLang="en-US" sz="1100">
                <a:solidFill>
                  <a:schemeClr val="tx1"/>
                </a:solidFill>
                <a:latin typeface="BIZ UDPゴシック" panose="020B0400000000000000" pitchFamily="50" charset="-128"/>
                <a:ea typeface="BIZ UDPゴシック" panose="020B0400000000000000" pitchFamily="50" charset="-128"/>
              </a:rPr>
              <a:t>はこちら</a:t>
            </a:r>
            <a:endParaRPr lang="en-US" altLang="ja-JP" sz="1100">
              <a:solidFill>
                <a:schemeClr val="tx1"/>
              </a:solidFill>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DD62ECBA-B1E7-8EDF-9E68-D2E7BA03C5A6}"/>
              </a:ext>
            </a:extLst>
          </p:cNvPr>
          <p:cNvSpPr txBox="1"/>
          <p:nvPr/>
        </p:nvSpPr>
        <p:spPr>
          <a:xfrm>
            <a:off x="467433" y="7283253"/>
            <a:ext cx="5380591" cy="430887"/>
          </a:xfrm>
          <a:prstGeom prst="rect">
            <a:avLst/>
          </a:prstGeom>
          <a:noFill/>
        </p:spPr>
        <p:txBody>
          <a:bodyPr wrap="square">
            <a:spAutoFit/>
          </a:bodyPr>
          <a:lstStyle/>
          <a:p>
            <a:pPr marL="628650" indent="-628650"/>
            <a:r>
              <a:rPr kumimoji="1" lang="ja-JP" altLang="en-US" sz="1100" dirty="0">
                <a:latin typeface="BIZ UDPゴシック" panose="020B0400000000000000" pitchFamily="50" charset="-128"/>
                <a:ea typeface="BIZ UDPゴシック" panose="020B0400000000000000" pitchFamily="50" charset="-128"/>
              </a:rPr>
              <a:t>対象事業：みどりの食料システム戦略推進交付金、強い農業づくり総合支援交付金、</a:t>
            </a:r>
            <a:endParaRPr kumimoji="1" lang="en-US" altLang="ja-JP" sz="1100" dirty="0">
              <a:latin typeface="BIZ UDPゴシック" panose="020B0400000000000000" pitchFamily="50" charset="-128"/>
              <a:ea typeface="BIZ UDPゴシック" panose="020B0400000000000000" pitchFamily="50" charset="-128"/>
            </a:endParaRPr>
          </a:p>
          <a:p>
            <a:pPr marL="628650" indent="-628650"/>
            <a:r>
              <a:rPr kumimoji="1" lang="ja-JP" altLang="en-US" sz="1100" dirty="0">
                <a:latin typeface="BIZ UDPゴシック" panose="020B0400000000000000" pitchFamily="50" charset="-128"/>
                <a:ea typeface="BIZ UDPゴシック" panose="020B0400000000000000" pitchFamily="50" charset="-128"/>
              </a:rPr>
              <a:t>　　　　　　 畜産経営体生産性向上対策、</a:t>
            </a:r>
            <a:r>
              <a:rPr kumimoji="1" lang="zh-TW" altLang="en-US" sz="1100" dirty="0">
                <a:latin typeface="BIZ UDPゴシック" panose="020B0400000000000000" pitchFamily="50" charset="-128"/>
                <a:ea typeface="BIZ UDPゴシック" panose="020B0400000000000000" pitchFamily="50" charset="-128"/>
              </a:rPr>
              <a:t>農地利用効率化等支援交付金</a:t>
            </a:r>
            <a:r>
              <a:rPr kumimoji="1" lang="ja-JP" altLang="en-US" sz="1100" dirty="0">
                <a:latin typeface="BIZ UDPゴシック" panose="020B0400000000000000" pitchFamily="50" charset="-128"/>
                <a:ea typeface="BIZ UDPゴシック" panose="020B0400000000000000" pitchFamily="50" charset="-128"/>
              </a:rPr>
              <a:t>　など　</a:t>
            </a:r>
            <a:endParaRPr lang="ja-JP" altLang="en-US" sz="1100" dirty="0">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724E275C-F76F-BF23-5328-7ADA115B3C51}"/>
              </a:ext>
            </a:extLst>
          </p:cNvPr>
          <p:cNvSpPr/>
          <p:nvPr/>
        </p:nvSpPr>
        <p:spPr>
          <a:xfrm>
            <a:off x="5527846" y="7569031"/>
            <a:ext cx="1379529" cy="23825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100" dirty="0">
                <a:latin typeface="BIZ UDPゴシック" panose="020B0400000000000000" pitchFamily="50" charset="-128"/>
                <a:ea typeface="BIZ UDPゴシック" panose="020B0400000000000000" pitchFamily="50" charset="-128"/>
              </a:rPr>
              <a:t>対象事業はこちら</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17C8940-48A0-FF4F-6E91-3D47BC0EF9B6}"/>
              </a:ext>
            </a:extLst>
          </p:cNvPr>
          <p:cNvSpPr txBox="1"/>
          <p:nvPr/>
        </p:nvSpPr>
        <p:spPr>
          <a:xfrm>
            <a:off x="447130" y="8225927"/>
            <a:ext cx="6428577" cy="338554"/>
          </a:xfrm>
          <a:prstGeom prst="rect">
            <a:avLst/>
          </a:prstGeom>
          <a:noFill/>
        </p:spPr>
        <p:txBody>
          <a:bodyPr wrap="square" rtlCol="0">
            <a:spAutoFit/>
          </a:bodyPr>
          <a:lstStyle/>
          <a:p>
            <a:r>
              <a:rPr kumimoji="1" lang="ja-JP" altLang="en-US" sz="1600" dirty="0">
                <a:highlight>
                  <a:srgbClr val="FFF4D2"/>
                </a:highlight>
                <a:latin typeface="BIZ UDPゴシック" panose="020B0400000000000000" pitchFamily="50" charset="-128"/>
                <a:ea typeface="BIZ UDPゴシック" panose="020B0400000000000000" pitchFamily="50" charset="-128"/>
              </a:rPr>
              <a:t>申請については、まずは</a:t>
            </a:r>
            <a:r>
              <a:rPr kumimoji="1" lang="ja-JP" altLang="en-US" sz="1600" b="1" dirty="0">
                <a:highlight>
                  <a:srgbClr val="FFF4D2"/>
                </a:highlight>
                <a:latin typeface="BIZ UDPゴシック" panose="020B0400000000000000" pitchFamily="50" charset="-128"/>
                <a:ea typeface="BIZ UDPゴシック" panose="020B0400000000000000" pitchFamily="50" charset="-128"/>
              </a:rPr>
              <a:t>お住まいの都道府県庁に御相談</a:t>
            </a:r>
            <a:r>
              <a:rPr kumimoji="1" lang="ja-JP" altLang="en-US" sz="1600" dirty="0">
                <a:highlight>
                  <a:srgbClr val="FFF4D2"/>
                </a:highlight>
                <a:latin typeface="BIZ UDPゴシック" panose="020B0400000000000000" pitchFamily="50" charset="-128"/>
                <a:ea typeface="BIZ UDPゴシック" panose="020B0400000000000000" pitchFamily="50" charset="-128"/>
              </a:rPr>
              <a:t>ください！</a:t>
            </a:r>
            <a:endParaRPr kumimoji="1" lang="en-US" altLang="ja-JP" sz="1600" dirty="0">
              <a:highlight>
                <a:srgbClr val="FFF4D2"/>
              </a:highlight>
              <a:latin typeface="BIZ UDPゴシック" panose="020B0400000000000000" pitchFamily="50" charset="-128"/>
              <a:ea typeface="BIZ UDPゴシック" panose="020B0400000000000000" pitchFamily="50" charset="-128"/>
            </a:endParaRPr>
          </a:p>
        </p:txBody>
      </p:sp>
      <p:sp>
        <p:nvSpPr>
          <p:cNvPr id="3" name="吹き出し: 四角形 2">
            <a:extLst>
              <a:ext uri="{FF2B5EF4-FFF2-40B4-BE49-F238E27FC236}">
                <a16:creationId xmlns:a16="http://schemas.microsoft.com/office/drawing/2014/main" id="{7AD2FCD8-94DD-ADBD-2310-DBA0FBEA3BA6}"/>
              </a:ext>
            </a:extLst>
          </p:cNvPr>
          <p:cNvSpPr/>
          <p:nvPr/>
        </p:nvSpPr>
        <p:spPr>
          <a:xfrm>
            <a:off x="5507187" y="536843"/>
            <a:ext cx="1046856" cy="412888"/>
          </a:xfrm>
          <a:prstGeom prst="wedgeRectCallout">
            <a:avLst>
              <a:gd name="adj1" fmla="val 34824"/>
              <a:gd name="adj2" fmla="val 87345"/>
            </a:avLst>
          </a:prstGeom>
          <a:solidFill>
            <a:schemeClr val="bg1"/>
          </a:solidFill>
          <a:ln>
            <a:solidFill>
              <a:srgbClr val="00A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a:solidFill>
                  <a:schemeClr val="tx1"/>
                </a:solidFill>
                <a:latin typeface="BIZ UDゴシック" panose="020B0400000000000000" pitchFamily="49" charset="-128"/>
                <a:ea typeface="BIZ UDゴシック" panose="020B0400000000000000" pitchFamily="49" charset="-128"/>
              </a:rPr>
              <a:t>グループ申請も可能です！</a:t>
            </a:r>
          </a:p>
        </p:txBody>
      </p:sp>
      <p:sp>
        <p:nvSpPr>
          <p:cNvPr id="4" name="四角形: 角を丸くする 3">
            <a:extLst>
              <a:ext uri="{FF2B5EF4-FFF2-40B4-BE49-F238E27FC236}">
                <a16:creationId xmlns:a16="http://schemas.microsoft.com/office/drawing/2014/main" id="{69F485FE-6E9E-0EEB-BF64-AE4337D450E2}"/>
              </a:ext>
            </a:extLst>
          </p:cNvPr>
          <p:cNvSpPr/>
          <p:nvPr/>
        </p:nvSpPr>
        <p:spPr>
          <a:xfrm>
            <a:off x="0" y="8638561"/>
            <a:ext cx="6858000" cy="518857"/>
          </a:xfrm>
          <a:prstGeom prst="roundRect">
            <a:avLst>
              <a:gd name="adj"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3C728CA-B031-8D5B-68C5-232BBC3DF061}"/>
              </a:ext>
            </a:extLst>
          </p:cNvPr>
          <p:cNvSpPr txBox="1"/>
          <p:nvPr/>
        </p:nvSpPr>
        <p:spPr>
          <a:xfrm>
            <a:off x="0" y="8614522"/>
            <a:ext cx="6858000" cy="553998"/>
          </a:xfrm>
          <a:prstGeom prst="rect">
            <a:avLst/>
          </a:prstGeom>
          <a:noFill/>
        </p:spPr>
        <p:txBody>
          <a:bodyPr wrap="square" rtlCol="0">
            <a:spAutoFit/>
          </a:bodyPr>
          <a:lstStyle/>
          <a:p>
            <a:r>
              <a:rPr kumimoji="1" lang="ja-JP" altLang="en-US" sz="1600" b="1">
                <a:latin typeface="BIZ UDPゴシック" panose="020B0400000000000000" pitchFamily="50" charset="-128"/>
                <a:ea typeface="BIZ UDPゴシック" panose="020B0400000000000000" pitchFamily="50" charset="-128"/>
              </a:rPr>
              <a:t>お問合せ先　農林水産省大臣官房みどりの食料システム戦略グループ</a:t>
            </a:r>
            <a:endParaRPr kumimoji="1" lang="en-US" altLang="ja-JP" sz="1600" b="1">
              <a:latin typeface="BIZ UDPゴシック" panose="020B0400000000000000" pitchFamily="50" charset="-128"/>
              <a:ea typeface="BIZ UDPゴシック" panose="020B0400000000000000" pitchFamily="50" charset="-128"/>
            </a:endParaRPr>
          </a:p>
          <a:p>
            <a:pPr algn="r"/>
            <a:r>
              <a:rPr kumimoji="1" lang="ja-JP" altLang="en-US" sz="1400" b="1">
                <a:latin typeface="BIZ UDPゴシック" panose="020B0400000000000000" pitchFamily="50" charset="-128"/>
                <a:ea typeface="BIZ UDPゴシック" panose="020B0400000000000000" pitchFamily="50" charset="-128"/>
              </a:rPr>
              <a:t>（</a:t>
            </a:r>
            <a:r>
              <a:rPr kumimoji="1" lang="en-US" altLang="ja-JP" sz="1400" b="1">
                <a:latin typeface="BIZ UDPゴシック" panose="020B0400000000000000" pitchFamily="50" charset="-128"/>
                <a:ea typeface="BIZ UDPゴシック" panose="020B0400000000000000" pitchFamily="50" charset="-128"/>
              </a:rPr>
              <a:t>TEL</a:t>
            </a:r>
            <a:r>
              <a:rPr kumimoji="1" lang="ja-JP" altLang="en-US" sz="1400" b="1">
                <a:latin typeface="BIZ UDPゴシック" panose="020B0400000000000000" pitchFamily="50" charset="-128"/>
                <a:ea typeface="BIZ UDPゴシック" panose="020B0400000000000000" pitchFamily="50" charset="-128"/>
              </a:rPr>
              <a:t>：</a:t>
            </a:r>
            <a:r>
              <a:rPr kumimoji="1" lang="en-US" altLang="ja-JP" sz="1400" b="1">
                <a:latin typeface="BIZ UDPゴシック" panose="020B0400000000000000" pitchFamily="50" charset="-128"/>
                <a:ea typeface="BIZ UDPゴシック" panose="020B0400000000000000" pitchFamily="50" charset="-128"/>
              </a:rPr>
              <a:t>03-6744-7186</a:t>
            </a:r>
            <a:r>
              <a:rPr kumimoji="1" lang="ja-JP" altLang="en-US" sz="1400" b="1">
                <a:latin typeface="BIZ UDPゴシック" panose="020B0400000000000000" pitchFamily="50" charset="-128"/>
                <a:ea typeface="BIZ UDPゴシック" panose="020B0400000000000000" pitchFamily="50" charset="-128"/>
              </a:rPr>
              <a:t>）</a:t>
            </a:r>
            <a:endParaRPr kumimoji="1" lang="en-US" altLang="ja-JP" sz="1400" b="1">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34987DA8-F3F9-A875-34FF-BD790855C9BB}"/>
              </a:ext>
            </a:extLst>
          </p:cNvPr>
          <p:cNvPicPr>
            <a:picLocks noChangeAspect="1"/>
          </p:cNvPicPr>
          <p:nvPr/>
        </p:nvPicPr>
        <p:blipFill>
          <a:blip r:embed="rId6"/>
          <a:stretch>
            <a:fillRect/>
          </a:stretch>
        </p:blipFill>
        <p:spPr>
          <a:xfrm>
            <a:off x="2991753" y="4309760"/>
            <a:ext cx="3250785" cy="1662615"/>
          </a:xfrm>
          <a:prstGeom prst="rect">
            <a:avLst/>
          </a:prstGeom>
        </p:spPr>
      </p:pic>
      <p:sp>
        <p:nvSpPr>
          <p:cNvPr id="16" name="テキスト ボックス 15">
            <a:extLst>
              <a:ext uri="{FF2B5EF4-FFF2-40B4-BE49-F238E27FC236}">
                <a16:creationId xmlns:a16="http://schemas.microsoft.com/office/drawing/2014/main" id="{4A752D3A-7713-985B-E63E-298FF16E91DE}"/>
              </a:ext>
            </a:extLst>
          </p:cNvPr>
          <p:cNvSpPr txBox="1"/>
          <p:nvPr/>
        </p:nvSpPr>
        <p:spPr>
          <a:xfrm>
            <a:off x="349319" y="7800950"/>
            <a:ext cx="6824348" cy="291298"/>
          </a:xfrm>
          <a:prstGeom prst="rect">
            <a:avLst/>
          </a:prstGeom>
          <a:noFill/>
          <a:ln>
            <a:noFill/>
          </a:ln>
        </p:spPr>
        <p:txBody>
          <a:bodyPr wrap="square" rtlCol="0">
            <a:spAutoFit/>
          </a:bodyPr>
          <a:lstStyle/>
          <a:p>
            <a:pPr>
              <a:lnSpc>
                <a:spcPts val="1800"/>
              </a:lnSpc>
            </a:pPr>
            <a:r>
              <a:rPr kumimoji="1" lang="ja-JP" altLang="en-US" sz="1400" b="1" dirty="0">
                <a:highlight>
                  <a:srgbClr val="D9FFEA"/>
                </a:highlight>
                <a:latin typeface="BIZ UDPゴシック" panose="020B0400000000000000" pitchFamily="50" charset="-128"/>
                <a:ea typeface="BIZ UDPゴシック" panose="020B0400000000000000" pitchFamily="50" charset="-128"/>
              </a:rPr>
              <a:t>メリット③　日本政策金融公庫の無利子融資</a:t>
            </a:r>
            <a:r>
              <a:rPr kumimoji="1" lang="ja-JP" altLang="en-US" sz="1400" dirty="0">
                <a:highlight>
                  <a:srgbClr val="D9FFEA"/>
                </a:highlight>
                <a:latin typeface="BIZ UDPゴシック" panose="020B0400000000000000" pitchFamily="50" charset="-128"/>
                <a:ea typeface="BIZ UDPゴシック" panose="020B0400000000000000" pitchFamily="50" charset="-128"/>
              </a:rPr>
              <a:t>等の貸付けを受けられます。</a:t>
            </a:r>
          </a:p>
        </p:txBody>
      </p:sp>
    </p:spTree>
    <p:extLst>
      <p:ext uri="{BB962C8B-B14F-4D97-AF65-F5344CB8AC3E}">
        <p14:creationId xmlns:p14="http://schemas.microsoft.com/office/powerpoint/2010/main" val="28905015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&#65279;<?xml version="1.0" encoding="utf-8" standalone="yes"?>
<Relationships xmlns="http://schemas.openxmlformats.org/package/2006/relationships">
  <Relationship Id="rId1" Type="http://schemas.openxmlformats.org/officeDocument/2006/relationships/customXmlProps" Target="itemProps1.xml" />
</Relationships>
</file>

<file path=customXml/_rels/item2.xml.rels>&#65279;<?xml version="1.0" encoding="utf-8" standalone="yes"?>
<Relationships xmlns="http://schemas.openxmlformats.org/package/2006/relationships">
  <Relationship Id="rId1" Type="http://schemas.openxmlformats.org/officeDocument/2006/relationships/customXmlProps" Target="itemProps2.xml" />
</Relationships>
</file>

<file path=customXml/_rels/item3.xml.rels>&#65279;<?xml version="1.0" encoding="utf-8" standalone="yes"?>
<Relationships xmlns="http://schemas.openxmlformats.org/package/2006/relationships">
  <Relationship Id="rId1" Type="http://schemas.openxmlformats.org/officeDocument/2006/relationships/customXmlProps" Target="itemProps3.xml" />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5ec59af-1a16-40a0-b163-384e34c79a5c" xsi:nil="true"/>
    <_x4f5c__x6210__x65e5__x6642_ xmlns="04051ca4-4174-4f5a-b4bf-c8092c177d67" xsi:nil="true"/>
    <lcf76f155ced4ddcb4097134ff3c332f xmlns="04051ca4-4174-4f5a-b4bf-c8092c177d6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7735C7232397A4ABBDE97E0386E18BF" ma:contentTypeVersion="14" ma:contentTypeDescription="新しいドキュメントを作成します。" ma:contentTypeScope="" ma:versionID="301fcc0811c9db0e34ab42a9a1b1c19c">
  <xsd:schema xmlns:xsd="http://www.w3.org/2001/XMLSchema" xmlns:xs="http://www.w3.org/2001/XMLSchema" xmlns:p="http://schemas.microsoft.com/office/2006/metadata/properties" xmlns:ns2="04051ca4-4174-4f5a-b4bf-c8092c177d67" xmlns:ns3="85ec59af-1a16-40a0-b163-384e34c79a5c" targetNamespace="http://schemas.microsoft.com/office/2006/metadata/properties" ma:root="true" ma:fieldsID="0bef75572bdcaec0e21233bc664eb74a" ns2:_="" ns3:_="">
    <xsd:import namespace="04051ca4-4174-4f5a-b4bf-c8092c177d67"/>
    <xsd:import namespace="85ec59af-1a16-40a0-b163-384e34c79a5c"/>
    <xsd:element name="properties">
      <xsd:complexType>
        <xsd:sequence>
          <xsd:element name="documentManagement">
            <xsd:complexType>
              <xsd:all>
                <xsd:element ref="ns2:_x4f5c__x6210__x65e5__x6642_"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051ca4-4174-4f5a-b4bf-c8092c177d67" elementFormDefault="qualified">
    <xsd:import namespace="http://schemas.microsoft.com/office/2006/documentManagement/types"/>
    <xsd:import namespace="http://schemas.microsoft.com/office/infopath/2007/PartnerControls"/>
    <xsd:element name="_x4f5c__x6210__x65e5__x6642_" ma:index="8" nillable="true" ma:displayName="作成日時" ma:default="" ma:description="" ma:format="DateTime" ma:internalName="_x4f5c__x6210__x65e5__x6642_">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ec59af-1a16-40a0-b163-384e34c79a5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bbfafdc-4e56-4ce0-ad74-318e1f96fb20}" ma:internalName="TaxCatchAll" ma:showField="CatchAllData" ma:web="85ec59af-1a16-40a0-b163-384e34c79a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3B5B1D-A01E-49FD-808B-4167D4E74FEE}">
  <ds:schemaRefs>
    <ds:schemaRef ds:uri="http://schemas.microsoft.com/sharepoint/v3/contenttype/forms"/>
  </ds:schemaRefs>
</ds:datastoreItem>
</file>

<file path=customXml/itemProps2.xml><?xml version="1.0" encoding="utf-8"?>
<ds:datastoreItem xmlns:ds="http://schemas.openxmlformats.org/officeDocument/2006/customXml" ds:itemID="{91CC5593-7852-4E43-8CFD-3AE29E43EB5F}">
  <ds:schemaRefs>
    <ds:schemaRef ds:uri="http://www.w3.org/XML/1998/namespace"/>
    <ds:schemaRef ds:uri="http://purl.org/dc/terms/"/>
    <ds:schemaRef ds:uri="http://schemas.openxmlformats.org/package/2006/metadata/core-properties"/>
    <ds:schemaRef ds:uri="http://schemas.microsoft.com/office/2006/metadata/properties"/>
    <ds:schemaRef ds:uri="04051ca4-4174-4f5a-b4bf-c8092c177d67"/>
    <ds:schemaRef ds:uri="http://schemas.microsoft.com/office/2006/documentManagement/types"/>
    <ds:schemaRef ds:uri="http://purl.org/dc/dcmitype/"/>
    <ds:schemaRef ds:uri="http://schemas.microsoft.com/office/infopath/2007/PartnerControls"/>
    <ds:schemaRef ds:uri="85ec59af-1a16-40a0-b163-384e34c79a5c"/>
    <ds:schemaRef ds:uri="http://purl.org/dc/elements/1.1/"/>
  </ds:schemaRefs>
</ds:datastoreItem>
</file>

<file path=customXml/itemProps3.xml><?xml version="1.0" encoding="utf-8"?>
<ds:datastoreItem xmlns:ds="http://schemas.openxmlformats.org/officeDocument/2006/customXml" ds:itemID="{D8D1113F-64C8-4F50-AC07-271B0293DD51}">
  <ds:schemaRefs>
    <ds:schemaRef ds:uri="04051ca4-4174-4f5a-b4bf-c8092c177d67"/>
    <ds:schemaRef ds:uri="85ec59af-1a16-40a0-b163-384e34c79a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0x01010057735C7232397A4ABBDE97E0386E18BF</vt:lpwstr>
  </property>
  <property fmtid="{D5CDD505-2E9C-101B-9397-08002B2CF9AE}" pid="3" name="MediaServiceImageTags">
    <vt:lpwstr/>
  </property>
</Properties>
</file>